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77" r:id="rId3"/>
    <p:sldId id="317" r:id="rId4"/>
    <p:sldId id="298" r:id="rId5"/>
    <p:sldId id="336" r:id="rId6"/>
    <p:sldId id="337" r:id="rId7"/>
    <p:sldId id="349" r:id="rId8"/>
    <p:sldId id="351" r:id="rId9"/>
    <p:sldId id="352" r:id="rId10"/>
    <p:sldId id="338" r:id="rId11"/>
    <p:sldId id="339" r:id="rId12"/>
    <p:sldId id="345" r:id="rId13"/>
    <p:sldId id="341" r:id="rId14"/>
    <p:sldId id="335" r:id="rId15"/>
    <p:sldId id="327" r:id="rId16"/>
    <p:sldId id="343" r:id="rId17"/>
    <p:sldId id="308" r:id="rId18"/>
    <p:sldId id="350" r:id="rId19"/>
    <p:sldId id="322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8A4F"/>
    <a:srgbClr val="76A6DE"/>
    <a:srgbClr val="FED413"/>
    <a:srgbClr val="38FF62"/>
    <a:srgbClr val="26E47B"/>
    <a:srgbClr val="00C080"/>
    <a:srgbClr val="FF8000"/>
    <a:srgbClr val="FFCC66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0161" autoAdjust="0"/>
  </p:normalViewPr>
  <p:slideViewPr>
    <p:cSldViewPr snapToGrid="0" snapToObjects="1">
      <p:cViewPr varScale="1">
        <p:scale>
          <a:sx n="82" d="100"/>
          <a:sy n="82" d="100"/>
        </p:scale>
        <p:origin x="-1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6FAEF-0DBB-794B-95E8-7321FCEACA54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B552-31B1-C34D-A035-CD931E24D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08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01055-62EA-4B97-80EA-9DD141302343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BBBD-7880-44F6-8BE1-17EC24D1ED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81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2D831-CB61-5142-9893-0CD0B6C84305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3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Middle group</a:t>
            </a:r>
            <a:r>
              <a:rPr lang="en-US" baseline="0" dirty="0" smtClean="0">
                <a:cs typeface="+mn-cs"/>
              </a:rPr>
              <a:t> lists people in the archive who are working on Pan-STARRS</a:t>
            </a:r>
          </a:p>
          <a:p>
            <a:pPr eaLnBrk="1" hangingPunct="1">
              <a:defRPr/>
            </a:pPr>
            <a:r>
              <a:rPr lang="en-US" baseline="0" dirty="0" smtClean="0">
                <a:cs typeface="+mn-cs"/>
              </a:rPr>
              <a:t>Bottom group lists major contributors from the science staff (and there </a:t>
            </a:r>
            <a:r>
              <a:rPr lang="en-US" baseline="0" smtClean="0">
                <a:cs typeface="+mn-cs"/>
              </a:rPr>
              <a:t>are more)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Hubble sky coverage is complex</a:t>
            </a:r>
            <a:r>
              <a:rPr lang="en-US" baseline="0" dirty="0" smtClean="0"/>
              <a:t> and highly uneven (footprints shown), which makes developing a Hubble object catalog challenging.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BBBD-7880-44F6-8BE1-17EC24D1ED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07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include the SQL to run the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BBBD-7880-44F6-8BE1-17EC24D1ED4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4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CEB1-F4E5-2E42-858E-76D03346766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Pan-STARRS</a:t>
            </a:r>
            <a:r>
              <a:rPr lang="en-US" baseline="0" dirty="0" smtClean="0"/>
              <a:t> at STScI funded by STScI research funding</a:t>
            </a:r>
          </a:p>
          <a:p>
            <a:r>
              <a:rPr lang="en-US" baseline="0" dirty="0" smtClean="0"/>
              <a:t>Proposal submitted for NSF funding for ongoing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BBBD-7880-44F6-8BE1-17EC24D1ED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CEB1-F4E5-2E42-858E-76D0334676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5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CEB1-F4E5-2E42-858E-76D0334676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5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CEB1-F4E5-2E42-858E-76D0334676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5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objects detected in all 5 grizy</a:t>
            </a:r>
            <a:r>
              <a:rPr lang="en-US" baseline="0" dirty="0" smtClean="0"/>
              <a:t> bands</a:t>
            </a:r>
          </a:p>
          <a:p>
            <a:r>
              <a:rPr lang="en-US" baseline="0" dirty="0" smtClean="0"/>
              <a:t>Color comes from mean gry</a:t>
            </a:r>
          </a:p>
          <a:p>
            <a:r>
              <a:rPr lang="en-US" baseline="0" dirty="0" smtClean="0"/>
              <a:t>Brightness comes from object counts</a:t>
            </a:r>
          </a:p>
          <a:p>
            <a:r>
              <a:rPr lang="en-US" baseline="0" dirty="0" smtClean="0"/>
              <a:t>Note the clearly visible artifacts (PRs exist for those)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BBBD-7880-44F6-8BE1-17EC24D1ED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9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objects detected in all 5 grizy</a:t>
            </a:r>
            <a:r>
              <a:rPr lang="en-US" baseline="0" dirty="0" smtClean="0"/>
              <a:t> bands</a:t>
            </a:r>
          </a:p>
          <a:p>
            <a:r>
              <a:rPr lang="en-US" baseline="0" dirty="0" smtClean="0"/>
              <a:t>Color comes from mean gry</a:t>
            </a:r>
          </a:p>
          <a:p>
            <a:r>
              <a:rPr lang="en-US" baseline="0" dirty="0" smtClean="0"/>
              <a:t>Brightness comes from object counts</a:t>
            </a:r>
          </a:p>
          <a:p>
            <a:r>
              <a:rPr lang="en-US" baseline="0" dirty="0" smtClean="0"/>
              <a:t>Note the clearly visible artifacts (PRs exist for those)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BBBD-7880-44F6-8BE1-17EC24D1ED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9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CEB1-F4E5-2E42-858E-76D03346766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56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positions:</a:t>
            </a:r>
          </a:p>
          <a:p>
            <a:r>
              <a:rPr lang="en-US" dirty="0" smtClean="0"/>
              <a:t>ngc 7288</a:t>
            </a:r>
          </a:p>
          <a:p>
            <a:r>
              <a:rPr lang="en-US" dirty="0" smtClean="0"/>
              <a:t>ngc 7222</a:t>
            </a:r>
          </a:p>
          <a:p>
            <a:r>
              <a:rPr lang="en-US" dirty="0" smtClean="0"/>
              <a:t>334.073 0.4 (in md09,</a:t>
            </a:r>
            <a:r>
              <a:rPr lang="en-US" baseline="0" dirty="0" smtClean="0"/>
              <a:t> nice little cluster – choose z I r)</a:t>
            </a:r>
          </a:p>
          <a:p>
            <a:r>
              <a:rPr lang="en-US" baseline="0" dirty="0" smtClean="0"/>
              <a:t>333 +5 (1024 pixel, shows bad region with stacking changes)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CEB1-F4E5-2E42-858E-76D0334676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3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E05A-E812-4040-8995-A835B3462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6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7C16-4C97-EA46-9F2F-1575679DC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8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6871-5176-E04C-A0FB-72CFC5F3D0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9995-D53B-1A44-8AC7-57FB1CC61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9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BDE3-20D9-FF4A-8D4F-9546569A7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1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FAC83-9286-834D-9BB1-D2B2C2E48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3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45AF6-E297-E34B-9637-C85EFE3A1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8652-3C63-CF42-A43F-988DAC594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7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42F4-DAB1-2E4B-8B1D-FDF5DCDE4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1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8B2F-E270-974A-A043-EC0969A5D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1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D419A-EFE1-6B45-9D62-AF03BCF76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BFBFBF"/>
                </a:solidFill>
              </a:defRPr>
            </a:lvl1pPr>
          </a:lstStyle>
          <a:p>
            <a:fld id="{769482BA-6ECB-4740-8E08-BB94D2C9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9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63" y="6507163"/>
            <a:ext cx="2303462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12/02/2014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4175" y="6494463"/>
            <a:ext cx="357346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MAST Users Group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83350"/>
            <a:ext cx="609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19A968-F730-FF47-955B-03417DDEA0B9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46038"/>
            <a:ext cx="5762625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stsci.edu/cgi-bin/hla/ps1sas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PS1-524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95051"/>
            <a:ext cx="9144000" cy="116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Pan-STARRS Archive at STScI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826464" y="1361366"/>
            <a:ext cx="6400800" cy="512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spcAft>
                <a:spcPts val="120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Armin Rest</a:t>
            </a:r>
          </a:p>
          <a:p>
            <a:pPr marL="0" indent="0" algn="r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Rick White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Brian McLean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Bernie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Shiao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Anton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Koekemoer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Knox Long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Jeff Valenti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Lou Strolger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r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the STScI/JHU PS1 team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rgbClr val="FD8A4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MAST Users Group, 2014 December 2</a:t>
            </a:r>
            <a:endParaRPr lang="en-US" sz="2800" dirty="0">
              <a:solidFill>
                <a:srgbClr val="FD8A4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12/02/2014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MAST Users 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7C16-4C97-EA46-9F2F-1575679DC7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pi_5color_13aug17_gry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0"/>
          <a:stretch/>
        </p:blipFill>
        <p:spPr>
          <a:xfrm>
            <a:off x="0" y="1501912"/>
            <a:ext cx="9144000" cy="528341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3PI </a:t>
            </a:r>
            <a:r>
              <a:rPr lang="en-US" dirty="0" smtClean="0"/>
              <a:t>g/r/y </a:t>
            </a:r>
            <a:r>
              <a:rPr lang="en-US" dirty="0"/>
              <a:t>mean colors</a:t>
            </a:r>
            <a:br>
              <a:rPr lang="en-US" dirty="0"/>
            </a:br>
            <a:r>
              <a:rPr lang="en-US" dirty="0" smtClean="0"/>
              <a:t>4.57x10</a:t>
            </a:r>
            <a:r>
              <a:rPr lang="en-US" baseline="30000" dirty="0"/>
              <a:t>8</a:t>
            </a:r>
            <a:r>
              <a:rPr lang="en-US" dirty="0" smtClean="0"/>
              <a:t> </a:t>
            </a:r>
            <a:r>
              <a:rPr lang="en-US" dirty="0"/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122012094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pi_5color_13aug17_gry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0"/>
          <a:stretch/>
        </p:blipFill>
        <p:spPr>
          <a:xfrm>
            <a:off x="0" y="1501912"/>
            <a:ext cx="9144000" cy="528341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3PI </a:t>
            </a:r>
            <a:r>
              <a:rPr lang="en-US" dirty="0" smtClean="0"/>
              <a:t>g/r/y </a:t>
            </a:r>
            <a:r>
              <a:rPr lang="en-US" dirty="0"/>
              <a:t>mean colors</a:t>
            </a:r>
            <a:br>
              <a:rPr lang="en-US" dirty="0"/>
            </a:br>
            <a:r>
              <a:rPr lang="en-US" dirty="0" smtClean="0"/>
              <a:t>4.57x10</a:t>
            </a:r>
            <a:r>
              <a:rPr lang="en-US" baseline="30000" dirty="0"/>
              <a:t>8</a:t>
            </a:r>
            <a:r>
              <a:rPr lang="en-US" dirty="0" smtClean="0"/>
              <a:t> </a:t>
            </a:r>
            <a:r>
              <a:rPr lang="en-US" dirty="0"/>
              <a:t>objects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6991" y="2617365"/>
            <a:ext cx="8584729" cy="4187546"/>
            <a:chOff x="506991" y="2617365"/>
            <a:chExt cx="8584729" cy="4187546"/>
          </a:xfrm>
        </p:grpSpPr>
        <p:sp>
          <p:nvSpPr>
            <p:cNvPr id="6" name="TextBox 5"/>
            <p:cNvSpPr txBox="1"/>
            <p:nvPr/>
          </p:nvSpPr>
          <p:spPr>
            <a:xfrm>
              <a:off x="1563121" y="3743956"/>
              <a:ext cx="2454440" cy="610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38FF62"/>
                  </a:solidFill>
                  <a:effectLst>
                    <a:glow rad="25400">
                      <a:schemeClr val="bg1">
                        <a:alpha val="75000"/>
                      </a:schemeClr>
                    </a:glow>
                  </a:effectLst>
                </a:rPr>
                <a:t>Galactic plane</a:t>
              </a:r>
              <a:endParaRPr lang="en-US" sz="2800" dirty="0">
                <a:solidFill>
                  <a:srgbClr val="38FF62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11897" y="4197194"/>
              <a:ext cx="1474419" cy="928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rgbClr val="38FF62"/>
                  </a:solidFill>
                </a:rPr>
                <a:t>Galactic </a:t>
              </a:r>
              <a:br>
                <a:rPr lang="en-US" sz="2800" dirty="0" smtClean="0">
                  <a:solidFill>
                    <a:srgbClr val="38FF62"/>
                  </a:solidFill>
                </a:rPr>
              </a:br>
              <a:r>
                <a:rPr lang="en-US" sz="2800" dirty="0" smtClean="0">
                  <a:solidFill>
                    <a:srgbClr val="38FF62"/>
                  </a:solidFill>
                </a:rPr>
                <a:t>center</a:t>
              </a:r>
              <a:endParaRPr lang="en-US" sz="2800" dirty="0">
                <a:solidFill>
                  <a:srgbClr val="38FF6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48984" y="2617365"/>
              <a:ext cx="1730251" cy="1242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 smtClean="0">
                  <a:solidFill>
                    <a:srgbClr val="38FF62"/>
                  </a:solidFill>
                </a:rPr>
                <a:t>North </a:t>
              </a:r>
              <a:br>
                <a:rPr lang="en-US" sz="2600" dirty="0" smtClean="0">
                  <a:solidFill>
                    <a:srgbClr val="38FF62"/>
                  </a:solidFill>
                </a:rPr>
              </a:br>
              <a:r>
                <a:rPr lang="en-US" sz="2600" dirty="0" smtClean="0">
                  <a:solidFill>
                    <a:srgbClr val="38FF62"/>
                  </a:solidFill>
                </a:rPr>
                <a:t>Equatorial </a:t>
              </a:r>
              <a:br>
                <a:rPr lang="en-US" sz="2600" dirty="0" smtClean="0">
                  <a:solidFill>
                    <a:srgbClr val="38FF62"/>
                  </a:solidFill>
                </a:rPr>
              </a:br>
              <a:r>
                <a:rPr lang="en-US" sz="2600" dirty="0" smtClean="0">
                  <a:solidFill>
                    <a:srgbClr val="38FF62"/>
                  </a:solidFill>
                </a:rPr>
                <a:t>Cap</a:t>
              </a:r>
              <a:endParaRPr lang="en-US" sz="2600" dirty="0">
                <a:solidFill>
                  <a:srgbClr val="38FF62"/>
                </a:solidFill>
              </a:endParaRPr>
            </a:p>
          </p:txBody>
        </p:sp>
        <p:sp>
          <p:nvSpPr>
            <p:cNvPr id="10" name="5-Point Star 9"/>
            <p:cNvSpPr>
              <a:spLocks noChangeAspect="1"/>
            </p:cNvSpPr>
            <p:nvPr/>
          </p:nvSpPr>
          <p:spPr>
            <a:xfrm>
              <a:off x="8018866" y="3827297"/>
              <a:ext cx="405457" cy="430090"/>
            </a:xfrm>
            <a:prstGeom prst="star5">
              <a:avLst/>
            </a:prstGeom>
            <a:solidFill>
              <a:srgbClr val="38FF62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8FF6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25216" y="5876623"/>
              <a:ext cx="2166504" cy="928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rgbClr val="38FF62"/>
                  </a:solidFill>
                </a:rPr>
                <a:t>Dec = -30</a:t>
              </a:r>
              <a:r>
                <a:rPr lang="en-US" sz="2800" baseline="30000" dirty="0" smtClean="0">
                  <a:solidFill>
                    <a:srgbClr val="38FF62"/>
                  </a:solidFill>
                </a:rPr>
                <a:t>o</a:t>
              </a:r>
              <a:br>
                <a:rPr lang="en-US" sz="2800" baseline="30000" dirty="0" smtClean="0">
                  <a:solidFill>
                    <a:srgbClr val="38FF62"/>
                  </a:solidFill>
                </a:rPr>
              </a:br>
              <a:r>
                <a:rPr lang="en-US" sz="2800" dirty="0" smtClean="0">
                  <a:solidFill>
                    <a:srgbClr val="38FF62"/>
                  </a:solidFill>
                </a:rPr>
                <a:t>Survey Limit</a:t>
              </a:r>
              <a:endParaRPr lang="en-US" sz="2800" dirty="0">
                <a:solidFill>
                  <a:srgbClr val="38FF62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6991" y="2645631"/>
              <a:ext cx="6992309" cy="4009637"/>
            </a:xfrm>
            <a:custGeom>
              <a:avLst/>
              <a:gdLst>
                <a:gd name="connsiteX0" fmla="*/ 0 w 6361043"/>
                <a:gd name="connsiteY0" fmla="*/ 0 h 3517199"/>
                <a:gd name="connsiteX1" fmla="*/ 209826 w 6361043"/>
                <a:gd name="connsiteY1" fmla="*/ 728869 h 3517199"/>
                <a:gd name="connsiteX2" fmla="*/ 651565 w 6361043"/>
                <a:gd name="connsiteY2" fmla="*/ 1634434 h 3517199"/>
                <a:gd name="connsiteX3" fmla="*/ 1126434 w 6361043"/>
                <a:gd name="connsiteY3" fmla="*/ 2197652 h 3517199"/>
                <a:gd name="connsiteX4" fmla="*/ 1833217 w 6361043"/>
                <a:gd name="connsiteY4" fmla="*/ 2794000 h 3517199"/>
                <a:gd name="connsiteX5" fmla="*/ 2694608 w 6361043"/>
                <a:gd name="connsiteY5" fmla="*/ 3202608 h 3517199"/>
                <a:gd name="connsiteX6" fmla="*/ 3412434 w 6361043"/>
                <a:gd name="connsiteY6" fmla="*/ 3423478 h 3517199"/>
                <a:gd name="connsiteX7" fmla="*/ 3821043 w 6361043"/>
                <a:gd name="connsiteY7" fmla="*/ 3511826 h 3517199"/>
                <a:gd name="connsiteX8" fmla="*/ 4682434 w 6361043"/>
                <a:gd name="connsiteY8" fmla="*/ 3279913 h 3517199"/>
                <a:gd name="connsiteX9" fmla="*/ 5378174 w 6361043"/>
                <a:gd name="connsiteY9" fmla="*/ 2937565 h 3517199"/>
                <a:gd name="connsiteX10" fmla="*/ 5875130 w 6361043"/>
                <a:gd name="connsiteY10" fmla="*/ 2617304 h 3517199"/>
                <a:gd name="connsiteX11" fmla="*/ 6361043 w 6361043"/>
                <a:gd name="connsiteY11" fmla="*/ 2186608 h 3517199"/>
                <a:gd name="connsiteX0" fmla="*/ 0 w 6361043"/>
                <a:gd name="connsiteY0" fmla="*/ 0 h 3517199"/>
                <a:gd name="connsiteX1" fmla="*/ 181646 w 6361043"/>
                <a:gd name="connsiteY1" fmla="*/ 748792 h 3517199"/>
                <a:gd name="connsiteX2" fmla="*/ 651565 w 6361043"/>
                <a:gd name="connsiteY2" fmla="*/ 1634434 h 3517199"/>
                <a:gd name="connsiteX3" fmla="*/ 1126434 w 6361043"/>
                <a:gd name="connsiteY3" fmla="*/ 2197652 h 3517199"/>
                <a:gd name="connsiteX4" fmla="*/ 1833217 w 6361043"/>
                <a:gd name="connsiteY4" fmla="*/ 2794000 h 3517199"/>
                <a:gd name="connsiteX5" fmla="*/ 2694608 w 6361043"/>
                <a:gd name="connsiteY5" fmla="*/ 3202608 h 3517199"/>
                <a:gd name="connsiteX6" fmla="*/ 3412434 w 6361043"/>
                <a:gd name="connsiteY6" fmla="*/ 3423478 h 3517199"/>
                <a:gd name="connsiteX7" fmla="*/ 3821043 w 6361043"/>
                <a:gd name="connsiteY7" fmla="*/ 3511826 h 3517199"/>
                <a:gd name="connsiteX8" fmla="*/ 4682434 w 6361043"/>
                <a:gd name="connsiteY8" fmla="*/ 3279913 h 3517199"/>
                <a:gd name="connsiteX9" fmla="*/ 5378174 w 6361043"/>
                <a:gd name="connsiteY9" fmla="*/ 2937565 h 3517199"/>
                <a:gd name="connsiteX10" fmla="*/ 5875130 w 6361043"/>
                <a:gd name="connsiteY10" fmla="*/ 2617304 h 3517199"/>
                <a:gd name="connsiteX11" fmla="*/ 6361043 w 6361043"/>
                <a:gd name="connsiteY11" fmla="*/ 2186608 h 3517199"/>
                <a:gd name="connsiteX0" fmla="*/ 0 w 6361043"/>
                <a:gd name="connsiteY0" fmla="*/ 0 h 3517199"/>
                <a:gd name="connsiteX1" fmla="*/ 181646 w 6361043"/>
                <a:gd name="connsiteY1" fmla="*/ 748792 h 3517199"/>
                <a:gd name="connsiteX2" fmla="*/ 616340 w 6361043"/>
                <a:gd name="connsiteY2" fmla="*/ 1634434 h 3517199"/>
                <a:gd name="connsiteX3" fmla="*/ 1126434 w 6361043"/>
                <a:gd name="connsiteY3" fmla="*/ 2197652 h 3517199"/>
                <a:gd name="connsiteX4" fmla="*/ 1833217 w 6361043"/>
                <a:gd name="connsiteY4" fmla="*/ 2794000 h 3517199"/>
                <a:gd name="connsiteX5" fmla="*/ 2694608 w 6361043"/>
                <a:gd name="connsiteY5" fmla="*/ 3202608 h 3517199"/>
                <a:gd name="connsiteX6" fmla="*/ 3412434 w 6361043"/>
                <a:gd name="connsiteY6" fmla="*/ 3423478 h 3517199"/>
                <a:gd name="connsiteX7" fmla="*/ 3821043 w 6361043"/>
                <a:gd name="connsiteY7" fmla="*/ 3511826 h 3517199"/>
                <a:gd name="connsiteX8" fmla="*/ 4682434 w 6361043"/>
                <a:gd name="connsiteY8" fmla="*/ 3279913 h 3517199"/>
                <a:gd name="connsiteX9" fmla="*/ 5378174 w 6361043"/>
                <a:gd name="connsiteY9" fmla="*/ 2937565 h 3517199"/>
                <a:gd name="connsiteX10" fmla="*/ 5875130 w 6361043"/>
                <a:gd name="connsiteY10" fmla="*/ 2617304 h 3517199"/>
                <a:gd name="connsiteX11" fmla="*/ 6361043 w 6361043"/>
                <a:gd name="connsiteY11" fmla="*/ 2186608 h 3517199"/>
                <a:gd name="connsiteX0" fmla="*/ 0 w 6361043"/>
                <a:gd name="connsiteY0" fmla="*/ 0 h 3451136"/>
                <a:gd name="connsiteX1" fmla="*/ 181646 w 6361043"/>
                <a:gd name="connsiteY1" fmla="*/ 748792 h 3451136"/>
                <a:gd name="connsiteX2" fmla="*/ 616340 w 6361043"/>
                <a:gd name="connsiteY2" fmla="*/ 1634434 h 3451136"/>
                <a:gd name="connsiteX3" fmla="*/ 1126434 w 6361043"/>
                <a:gd name="connsiteY3" fmla="*/ 2197652 h 3451136"/>
                <a:gd name="connsiteX4" fmla="*/ 1833217 w 6361043"/>
                <a:gd name="connsiteY4" fmla="*/ 2794000 h 3451136"/>
                <a:gd name="connsiteX5" fmla="*/ 2694608 w 6361043"/>
                <a:gd name="connsiteY5" fmla="*/ 3202608 h 3451136"/>
                <a:gd name="connsiteX6" fmla="*/ 3412434 w 6361043"/>
                <a:gd name="connsiteY6" fmla="*/ 3423478 h 3451136"/>
                <a:gd name="connsiteX7" fmla="*/ 3828088 w 6361043"/>
                <a:gd name="connsiteY7" fmla="*/ 3432132 h 3451136"/>
                <a:gd name="connsiteX8" fmla="*/ 4682434 w 6361043"/>
                <a:gd name="connsiteY8" fmla="*/ 3279913 h 3451136"/>
                <a:gd name="connsiteX9" fmla="*/ 5378174 w 6361043"/>
                <a:gd name="connsiteY9" fmla="*/ 2937565 h 3451136"/>
                <a:gd name="connsiteX10" fmla="*/ 5875130 w 6361043"/>
                <a:gd name="connsiteY10" fmla="*/ 2617304 h 3451136"/>
                <a:gd name="connsiteX11" fmla="*/ 6361043 w 6361043"/>
                <a:gd name="connsiteY11" fmla="*/ 2186608 h 3451136"/>
                <a:gd name="connsiteX0" fmla="*/ 0 w 6361043"/>
                <a:gd name="connsiteY0" fmla="*/ 0 h 3438732"/>
                <a:gd name="connsiteX1" fmla="*/ 181646 w 6361043"/>
                <a:gd name="connsiteY1" fmla="*/ 748792 h 3438732"/>
                <a:gd name="connsiteX2" fmla="*/ 616340 w 6361043"/>
                <a:gd name="connsiteY2" fmla="*/ 1634434 h 3438732"/>
                <a:gd name="connsiteX3" fmla="*/ 1126434 w 6361043"/>
                <a:gd name="connsiteY3" fmla="*/ 2197652 h 3438732"/>
                <a:gd name="connsiteX4" fmla="*/ 1833217 w 6361043"/>
                <a:gd name="connsiteY4" fmla="*/ 2794000 h 3438732"/>
                <a:gd name="connsiteX5" fmla="*/ 2694608 w 6361043"/>
                <a:gd name="connsiteY5" fmla="*/ 3202608 h 3438732"/>
                <a:gd name="connsiteX6" fmla="*/ 3264487 w 6361043"/>
                <a:gd name="connsiteY6" fmla="*/ 3390273 h 3438732"/>
                <a:gd name="connsiteX7" fmla="*/ 3828088 w 6361043"/>
                <a:gd name="connsiteY7" fmla="*/ 3432132 h 3438732"/>
                <a:gd name="connsiteX8" fmla="*/ 4682434 w 6361043"/>
                <a:gd name="connsiteY8" fmla="*/ 3279913 h 3438732"/>
                <a:gd name="connsiteX9" fmla="*/ 5378174 w 6361043"/>
                <a:gd name="connsiteY9" fmla="*/ 2937565 h 3438732"/>
                <a:gd name="connsiteX10" fmla="*/ 5875130 w 6361043"/>
                <a:gd name="connsiteY10" fmla="*/ 2617304 h 3438732"/>
                <a:gd name="connsiteX11" fmla="*/ 6361043 w 6361043"/>
                <a:gd name="connsiteY11" fmla="*/ 2186608 h 3438732"/>
                <a:gd name="connsiteX0" fmla="*/ 0 w 6361043"/>
                <a:gd name="connsiteY0" fmla="*/ 0 h 3438732"/>
                <a:gd name="connsiteX1" fmla="*/ 181646 w 6361043"/>
                <a:gd name="connsiteY1" fmla="*/ 748792 h 3438732"/>
                <a:gd name="connsiteX2" fmla="*/ 616340 w 6361043"/>
                <a:gd name="connsiteY2" fmla="*/ 1634434 h 3438732"/>
                <a:gd name="connsiteX3" fmla="*/ 1098254 w 6361043"/>
                <a:gd name="connsiteY3" fmla="*/ 2210935 h 3438732"/>
                <a:gd name="connsiteX4" fmla="*/ 1833217 w 6361043"/>
                <a:gd name="connsiteY4" fmla="*/ 2794000 h 3438732"/>
                <a:gd name="connsiteX5" fmla="*/ 2694608 w 6361043"/>
                <a:gd name="connsiteY5" fmla="*/ 3202608 h 3438732"/>
                <a:gd name="connsiteX6" fmla="*/ 3264487 w 6361043"/>
                <a:gd name="connsiteY6" fmla="*/ 3390273 h 3438732"/>
                <a:gd name="connsiteX7" fmla="*/ 3828088 w 6361043"/>
                <a:gd name="connsiteY7" fmla="*/ 3432132 h 3438732"/>
                <a:gd name="connsiteX8" fmla="*/ 4682434 w 6361043"/>
                <a:gd name="connsiteY8" fmla="*/ 3279913 h 3438732"/>
                <a:gd name="connsiteX9" fmla="*/ 5378174 w 6361043"/>
                <a:gd name="connsiteY9" fmla="*/ 2937565 h 3438732"/>
                <a:gd name="connsiteX10" fmla="*/ 5875130 w 6361043"/>
                <a:gd name="connsiteY10" fmla="*/ 2617304 h 3438732"/>
                <a:gd name="connsiteX11" fmla="*/ 6361043 w 6361043"/>
                <a:gd name="connsiteY11" fmla="*/ 2186608 h 343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61043" h="3438732">
                  <a:moveTo>
                    <a:pt x="0" y="0"/>
                  </a:moveTo>
                  <a:cubicBezTo>
                    <a:pt x="50616" y="228231"/>
                    <a:pt x="78923" y="476386"/>
                    <a:pt x="181646" y="748792"/>
                  </a:cubicBezTo>
                  <a:cubicBezTo>
                    <a:pt x="284369" y="1021198"/>
                    <a:pt x="463572" y="1390743"/>
                    <a:pt x="616340" y="1634434"/>
                  </a:cubicBezTo>
                  <a:cubicBezTo>
                    <a:pt x="769108" y="1878125"/>
                    <a:pt x="895441" y="2017674"/>
                    <a:pt x="1098254" y="2210935"/>
                  </a:cubicBezTo>
                  <a:cubicBezTo>
                    <a:pt x="1301067" y="2404196"/>
                    <a:pt x="1567158" y="2628721"/>
                    <a:pt x="1833217" y="2794000"/>
                  </a:cubicBezTo>
                  <a:cubicBezTo>
                    <a:pt x="2099276" y="2959279"/>
                    <a:pt x="2456063" y="3103229"/>
                    <a:pt x="2694608" y="3202608"/>
                  </a:cubicBezTo>
                  <a:cubicBezTo>
                    <a:pt x="2933153" y="3301987"/>
                    <a:pt x="3075574" y="3352019"/>
                    <a:pt x="3264487" y="3390273"/>
                  </a:cubicBezTo>
                  <a:cubicBezTo>
                    <a:pt x="3453400" y="3428527"/>
                    <a:pt x="3591764" y="3450525"/>
                    <a:pt x="3828088" y="3432132"/>
                  </a:cubicBezTo>
                  <a:cubicBezTo>
                    <a:pt x="4064412" y="3413739"/>
                    <a:pt x="4424086" y="3362341"/>
                    <a:pt x="4682434" y="3279913"/>
                  </a:cubicBezTo>
                  <a:cubicBezTo>
                    <a:pt x="4940782" y="3197485"/>
                    <a:pt x="5179391" y="3048000"/>
                    <a:pt x="5378174" y="2937565"/>
                  </a:cubicBezTo>
                  <a:cubicBezTo>
                    <a:pt x="5576957" y="2827130"/>
                    <a:pt x="5711319" y="2742463"/>
                    <a:pt x="5875130" y="2617304"/>
                  </a:cubicBezTo>
                  <a:cubicBezTo>
                    <a:pt x="6038941" y="2492145"/>
                    <a:pt x="6361043" y="2186608"/>
                    <a:pt x="6361043" y="2186608"/>
                  </a:cubicBezTo>
                </a:path>
              </a:pathLst>
            </a:custGeom>
            <a:ln w="57150" cmpd="sng">
              <a:solidFill>
                <a:srgbClr val="38FF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1"/>
              <a:endCxn id="12" idx="9"/>
            </p:cNvCxnSpPr>
            <p:nvPr/>
          </p:nvCxnSpPr>
          <p:spPr>
            <a:xfrm flipH="1" flipV="1">
              <a:off x="6418892" y="6070896"/>
              <a:ext cx="506324" cy="269871"/>
            </a:xfrm>
            <a:prstGeom prst="straightConnector1">
              <a:avLst/>
            </a:prstGeom>
            <a:ln w="34925" cmpd="sng">
              <a:solidFill>
                <a:srgbClr val="38FF62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2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archive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 PB of disks purchased for image storage</a:t>
            </a:r>
          </a:p>
          <a:p>
            <a:pPr lvl="1"/>
            <a:r>
              <a:rPr lang="en-US" dirty="0" smtClean="0"/>
              <a:t>Located at Hawaii for use in data processing</a:t>
            </a:r>
          </a:p>
          <a:p>
            <a:pPr lvl="1"/>
            <a:r>
              <a:rPr lang="en-US" dirty="0" smtClean="0"/>
              <a:t>Will be shipped back to STScI (with data) in January 2015</a:t>
            </a:r>
          </a:p>
          <a:p>
            <a:r>
              <a:rPr lang="en-US" dirty="0" smtClean="0"/>
              <a:t>Database servers purchased &amp; are now set up</a:t>
            </a:r>
          </a:p>
          <a:p>
            <a:pPr lvl="1"/>
            <a:r>
              <a:rPr lang="en-US" dirty="0" smtClean="0"/>
              <a:t>Faster, more memory &amp; cores than the current PS1 database machines in Hawaii</a:t>
            </a:r>
          </a:p>
          <a:p>
            <a:pPr lvl="1"/>
            <a:r>
              <a:rPr lang="en-US" dirty="0" smtClean="0"/>
              <a:t>Current database was transferred via network and is available to PS1 science consortium</a:t>
            </a:r>
          </a:p>
          <a:p>
            <a:pPr lvl="1"/>
            <a:r>
              <a:rPr lang="en-US" dirty="0" smtClean="0"/>
              <a:t>Final database will be copied in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4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48"/>
            <a:ext cx="8229600" cy="46815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High-level schedule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142799"/>
              </p:ext>
            </p:extLst>
          </p:nvPr>
        </p:nvGraphicFramePr>
        <p:xfrm>
          <a:off x="166174" y="611914"/>
          <a:ext cx="8830940" cy="48920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32701"/>
                <a:gridCol w="1270000"/>
                <a:gridCol w="40282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STScI Specific PS1</a:t>
                      </a:r>
                      <a:r>
                        <a:rPr lang="en-US" sz="1600" b="1" baseline="0" dirty="0" smtClean="0"/>
                        <a:t> Milestone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Timeframe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Pan STARRS Project-Wide Milestone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PB of STScI disks delivered to Hawaii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2012 May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PB of disks delivered to Hawaii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2013 June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DB &amp; image subsets at STScI for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2013 November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2014 April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Pan STARRS observations complete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Database servers purchased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2014 May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PV1 database complete; PV3 processing begins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Pan-STARRS </a:t>
                      </a:r>
                      <a:r>
                        <a:rPr lang="en-US" sz="1400" baseline="0" dirty="0" smtClean="0"/>
                        <a:t>workshop (@STScI)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2014 June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1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Pan-STARRS consortium</a:t>
                      </a:r>
                      <a:r>
                        <a:rPr lang="en-US" sz="1400" baseline="0" dirty="0" smtClean="0"/>
                        <a:t> meeting (@STScI)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1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PV2 database copied</a:t>
                      </a:r>
                      <a:r>
                        <a:rPr lang="en-US" sz="1400" b="0" baseline="0" dirty="0" smtClean="0"/>
                        <a:t> to STScI</a:t>
                      </a:r>
                      <a:endParaRPr lang="en-US" sz="1400" b="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2014 December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PV2 database complete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Prototype DB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image interfaces available for consortium testing at STScI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2015</a:t>
                      </a:r>
                      <a:r>
                        <a:rPr lang="en-US" sz="1400" b="1" baseline="0" dirty="0" smtClean="0"/>
                        <a:t> January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PV3 images complete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 PB data-loaded disks shipped from Hawaii; PV3 database copied to STScI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2015</a:t>
                      </a:r>
                      <a:r>
                        <a:rPr lang="en-US" sz="1400" b="1" baseline="0" dirty="0" smtClean="0"/>
                        <a:t> January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1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PV3 database complete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1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All disks arrive at STScI, hardware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software</a:t>
                      </a:r>
                      <a:r>
                        <a:rPr lang="en-US" sz="1400" baseline="0" dirty="0" smtClean="0"/>
                        <a:t> integration begins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2015 February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2015 April</a:t>
                      </a:r>
                      <a:endParaRPr lang="en-US" sz="1400" b="1" dirty="0"/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</a:t>
                      </a:r>
                      <a:r>
                        <a:rPr lang="en-US" sz="1400" baseline="0" dirty="0" smtClean="0"/>
                        <a:t>archive opens (1 year after end of obs)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247" y="5620808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8000"/>
                </a:solidFill>
              </a:rPr>
              <a:t>PV1, PV2, PV2 </a:t>
            </a:r>
            <a:r>
              <a:rPr lang="en-US" sz="2000" dirty="0" smtClean="0">
                <a:solidFill>
                  <a:srgbClr val="FFFF66"/>
                </a:solidFill>
              </a:rPr>
              <a:t>are versions of the image &amp; catalog processing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79646"/>
                </a:solidFill>
              </a:rPr>
              <a:t>PSPS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66"/>
                </a:solidFill>
              </a:rPr>
              <a:t>is the PS1 object catalog </a:t>
            </a:r>
            <a:r>
              <a:rPr lang="en-US" sz="2000" dirty="0" smtClean="0">
                <a:solidFill>
                  <a:srgbClr val="FFFF66"/>
                </a:solidFill>
              </a:rPr>
              <a:t>database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66"/>
                </a:solidFill>
              </a:rPr>
              <a:t>Post-ship schedule is optimistic; might release DB only to start, images later</a:t>
            </a:r>
            <a:endParaRPr lang="en-US" sz="2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1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330"/>
          </a:xfrm>
        </p:spPr>
        <p:txBody>
          <a:bodyPr>
            <a:normAutofit/>
          </a:bodyPr>
          <a:lstStyle/>
          <a:p>
            <a:r>
              <a:rPr lang="en-US" dirty="0" smtClean="0"/>
              <a:t>Sample PS1 image using HLA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1338" y="1851301"/>
            <a:ext cx="2183582" cy="1857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Simple cutout search page for SAS2 + MDS field</a:t>
            </a:r>
            <a:br>
              <a:rPr lang="en-US" sz="2800" dirty="0" smtClean="0"/>
            </a:br>
            <a:r>
              <a:rPr lang="en-US" sz="2200" i="1" dirty="0" smtClean="0">
                <a:hlinkClick r:id="rId3"/>
              </a:rPr>
              <a:t>demo</a:t>
            </a:r>
            <a:endParaRPr lang="en-US" sz="2800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 descr="ngc428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2" y="3980716"/>
            <a:ext cx="7085971" cy="2793560"/>
          </a:xfrm>
          <a:prstGeom prst="rect">
            <a:avLst/>
          </a:prstGeom>
        </p:spPr>
      </p:pic>
      <p:pic>
        <p:nvPicPr>
          <p:cNvPr id="9" name="Picture 8" descr="ngc42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27" y="1159968"/>
            <a:ext cx="4349139" cy="324618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s1sas_ngc7288_display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516" y="1717053"/>
            <a:ext cx="2986548" cy="331838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7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 Portal Catalog/Image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Hubble Source Catalog portal </a:t>
            </a:r>
            <a:br>
              <a:rPr lang="en-US" dirty="0" smtClean="0"/>
            </a:br>
            <a:r>
              <a:rPr lang="en-US" dirty="0" smtClean="0"/>
              <a:t>interface will be adapted for </a:t>
            </a:r>
            <a:br>
              <a:rPr lang="en-US" dirty="0" smtClean="0"/>
            </a:br>
            <a:r>
              <a:rPr lang="en-US" dirty="0" smtClean="0"/>
              <a:t>PS1</a:t>
            </a:r>
          </a:p>
          <a:p>
            <a:pPr lvl="1"/>
            <a:r>
              <a:rPr lang="en-US" dirty="0" smtClean="0"/>
              <a:t>Similar structure: multi-epoch,</a:t>
            </a:r>
            <a:br>
              <a:rPr lang="en-US" dirty="0" smtClean="0"/>
            </a:br>
            <a:r>
              <a:rPr lang="en-US" dirty="0" smtClean="0"/>
              <a:t>multi-filter observations </a:t>
            </a:r>
            <a:br>
              <a:rPr lang="en-US" dirty="0" smtClean="0"/>
            </a:br>
            <a:r>
              <a:rPr lang="en-US" dirty="0" smtClean="0"/>
              <a:t>integrated</a:t>
            </a:r>
            <a:r>
              <a:rPr lang="en-US" dirty="0"/>
              <a:t> </a:t>
            </a:r>
            <a:r>
              <a:rPr lang="en-US" dirty="0" smtClean="0"/>
              <a:t>with image database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Cutout services, interactive display, </a:t>
            </a:r>
            <a:br>
              <a:rPr lang="en-US" dirty="0" smtClean="0"/>
            </a:br>
            <a:r>
              <a:rPr lang="en-US" dirty="0" smtClean="0"/>
              <a:t>etc., are also being used for PS1</a:t>
            </a:r>
          </a:p>
          <a:p>
            <a:r>
              <a:rPr lang="en-US" dirty="0" smtClean="0"/>
              <a:t>MAST will incorporate &amp; benefit from PS1 data</a:t>
            </a:r>
          </a:p>
          <a:p>
            <a:pPr lvl="1"/>
            <a:r>
              <a:rPr lang="en-US" dirty="0" smtClean="0"/>
              <a:t>PS1 images are a better background for AstroView</a:t>
            </a:r>
          </a:p>
          <a:p>
            <a:pPr lvl="1"/>
            <a:r>
              <a:rPr lang="en-US" dirty="0" smtClean="0"/>
              <a:t>Current PS1 catalog is already being used as a deep astrometric reference catalog for HSC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1234" y="3600718"/>
            <a:ext cx="2739230" cy="69147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Note: Current PS1 catalog was used as astrometric reference for Hubble Source Catalog v0.3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9" name="Picture 8" descr="M101-5arcmin-footprint-H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882" y="1278252"/>
            <a:ext cx="3367190" cy="22528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28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STScI archive will provide an integrated interface for access to PS1 catalogs &amp; images</a:t>
            </a:r>
          </a:p>
          <a:p>
            <a:pPr lvl="1"/>
            <a:r>
              <a:rPr lang="en-US" dirty="0" smtClean="0"/>
              <a:t>Reuse existing MAST and current PS1 databases and interfaces wherever possible</a:t>
            </a:r>
          </a:p>
          <a:p>
            <a:r>
              <a:rPr lang="en-US" dirty="0" smtClean="0"/>
              <a:t>MAST will utilize PS1 images and catalogs to improve our other data products</a:t>
            </a:r>
          </a:p>
          <a:p>
            <a:r>
              <a:rPr lang="en-US" dirty="0" smtClean="0"/>
              <a:t>Pan-STARRS is a step into big data for MAST</a:t>
            </a:r>
          </a:p>
          <a:p>
            <a:pPr lvl="1"/>
            <a:r>
              <a:rPr lang="en-US" dirty="0" smtClean="0"/>
              <a:t>Valuable experience for future multi-petabyte datasets including JWST, WFIRST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5710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46522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4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83" y="1600200"/>
            <a:ext cx="3764128" cy="4756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Confluence is being used </a:t>
            </a:r>
            <a:r>
              <a:rPr lang="en-US" dirty="0"/>
              <a:t>t</a:t>
            </a:r>
            <a:r>
              <a:rPr lang="en-US" dirty="0" smtClean="0"/>
              <a:t>o describe sample PS1 database queries in detail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88954" y="1371174"/>
            <a:ext cx="5059481" cy="4985176"/>
            <a:chOff x="4848078" y="1371174"/>
            <a:chExt cx="4300357" cy="4352638"/>
          </a:xfrm>
        </p:grpSpPr>
        <p:pic>
          <p:nvPicPr>
            <p:cNvPr id="8" name="Picture 7" descr="crossmatchpage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078" y="1371174"/>
              <a:ext cx="4300357" cy="3615756"/>
            </a:xfrm>
            <a:prstGeom prst="rect">
              <a:avLst/>
            </a:prstGeom>
          </p:spPr>
        </p:pic>
        <p:pic>
          <p:nvPicPr>
            <p:cNvPr id="9" name="Picture 8" descr="crossmatchpag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078" y="3824065"/>
              <a:ext cx="4297680" cy="189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50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products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not </a:t>
            </a:r>
            <a:r>
              <a:rPr lang="en-US" dirty="0"/>
              <a:t>@ STScI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Difference images</a:t>
            </a:r>
          </a:p>
          <a:p>
            <a:pPr lvl="1"/>
            <a:r>
              <a:rPr lang="en-US" dirty="0" smtClean="0"/>
              <a:t>Data volume large, probably fast enough to generate them on-the-fly</a:t>
            </a:r>
          </a:p>
          <a:p>
            <a:r>
              <a:rPr lang="en-US" dirty="0" smtClean="0"/>
              <a:t>Convolved images</a:t>
            </a:r>
          </a:p>
          <a:p>
            <a:pPr lvl="1"/>
            <a:r>
              <a:rPr lang="en-US" dirty="0" smtClean="0"/>
              <a:t>Images convolved to match PSFs</a:t>
            </a:r>
          </a:p>
          <a:p>
            <a:pPr lvl="1"/>
            <a:r>
              <a:rPr lang="en-US" dirty="0" smtClean="0"/>
              <a:t>Have not reached quality of unconvolved images (yet)</a:t>
            </a:r>
          </a:p>
          <a:p>
            <a:pPr lvl="1"/>
            <a:r>
              <a:rPr lang="en-US" dirty="0" smtClean="0"/>
              <a:t>Could also be generated on demand</a:t>
            </a:r>
          </a:p>
          <a:p>
            <a:r>
              <a:rPr lang="en-US" dirty="0" smtClean="0"/>
              <a:t>Raw data</a:t>
            </a:r>
          </a:p>
          <a:p>
            <a:pPr lvl="1"/>
            <a:r>
              <a:rPr lang="en-US" dirty="0" smtClean="0"/>
              <a:t>STScI will not run image processing pipeline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PS1 public </a:t>
            </a:r>
            <a:r>
              <a:rPr lang="en-US" dirty="0"/>
              <a:t>a</a:t>
            </a:r>
            <a:r>
              <a:rPr lang="en-US" dirty="0" smtClean="0"/>
              <a:t>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STScI will provide the public archive for PS1 data</a:t>
            </a:r>
          </a:p>
          <a:p>
            <a:r>
              <a:rPr lang="en-US" dirty="0" smtClean="0"/>
              <a:t>Planned services:</a:t>
            </a:r>
          </a:p>
          <a:p>
            <a:pPr lvl="1"/>
            <a:r>
              <a:rPr lang="en-US" dirty="0" smtClean="0"/>
              <a:t>Catalog access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imple form interface</a:t>
            </a:r>
            <a:endParaRPr lang="en-US" dirty="0"/>
          </a:p>
          <a:p>
            <a:pPr lvl="2"/>
            <a:r>
              <a:rPr lang="en-US" dirty="0"/>
              <a:t>W</a:t>
            </a:r>
            <a:r>
              <a:rPr lang="en-US" dirty="0" smtClean="0"/>
              <a:t>eb services (including VO-compatible interfaces)</a:t>
            </a:r>
          </a:p>
          <a:p>
            <a:pPr lvl="2"/>
            <a:r>
              <a:rPr lang="en-US" dirty="0" smtClean="0"/>
              <a:t>SQL query interface</a:t>
            </a:r>
          </a:p>
          <a:p>
            <a:pPr lvl="1"/>
            <a:r>
              <a:rPr lang="en-US" dirty="0" smtClean="0"/>
              <a:t>Image access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hole images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mage cutouts either as FITS files or JPEG previews</a:t>
            </a:r>
          </a:p>
          <a:p>
            <a:pPr lvl="2"/>
            <a:r>
              <a:rPr lang="en-US" dirty="0" smtClean="0"/>
              <a:t>Interactive display</a:t>
            </a:r>
          </a:p>
          <a:p>
            <a:pPr lvl="1"/>
            <a:r>
              <a:rPr lang="en-US" dirty="0" smtClean="0"/>
              <a:t>We will use </a:t>
            </a:r>
            <a:r>
              <a:rPr lang="en-US" dirty="0"/>
              <a:t>products from </a:t>
            </a:r>
            <a:r>
              <a:rPr lang="en-US" dirty="0" smtClean="0"/>
              <a:t>the PS1 </a:t>
            </a:r>
            <a:r>
              <a:rPr lang="en-US" dirty="0"/>
              <a:t>project </a:t>
            </a:r>
            <a:r>
              <a:rPr lang="en-US" dirty="0" smtClean="0"/>
              <a:t>with existing tools developed by MAST and PS1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8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 and Pan-STARRS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 smtClean="0">
                <a:solidFill>
                  <a:srgbClr val="95B3D7"/>
                </a:solidFill>
              </a:rPr>
              <a:t>Pan-STARRS is not a MAST-funded project!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95B3D7"/>
                </a:solidFill>
              </a:rPr>
              <a:t>STScI research funding for archive development; NSF funding requested for long-term operations</a:t>
            </a:r>
          </a:p>
          <a:p>
            <a:r>
              <a:rPr lang="en-US" dirty="0" smtClean="0"/>
              <a:t>PS1 images &amp; database are large compared with current MAST data holdings</a:t>
            </a:r>
          </a:p>
          <a:p>
            <a:pPr lvl="1"/>
            <a:r>
              <a:rPr lang="en-US" dirty="0" smtClean="0"/>
              <a:t>GALEX photon database is ~150 TB</a:t>
            </a:r>
          </a:p>
          <a:p>
            <a:pPr lvl="2"/>
            <a:r>
              <a:rPr lang="en-US" dirty="0" smtClean="0"/>
              <a:t>Larger than PS1 but simpler data</a:t>
            </a:r>
          </a:p>
          <a:p>
            <a:pPr lvl="1"/>
            <a:r>
              <a:rPr lang="en-US" dirty="0" smtClean="0"/>
              <a:t>Total MAST holdings currently ~ 300 TB</a:t>
            </a:r>
          </a:p>
          <a:p>
            <a:pPr lvl="2"/>
            <a:r>
              <a:rPr lang="en-US" dirty="0" smtClean="0"/>
              <a:t>PS1: ~ 2000 TB</a:t>
            </a:r>
          </a:p>
          <a:p>
            <a:pPr lvl="2"/>
            <a:r>
              <a:rPr lang="en-US" dirty="0" smtClean="0"/>
              <a:t>Large future missions: JWST (4 PB), WFIRST-AFTA (9 PB)</a:t>
            </a:r>
          </a:p>
          <a:p>
            <a:r>
              <a:rPr lang="en-US" dirty="0" smtClean="0"/>
              <a:t>MAST is very heavily used</a:t>
            </a:r>
          </a:p>
          <a:p>
            <a:pPr lvl="1"/>
            <a:r>
              <a:rPr lang="en-US" dirty="0"/>
              <a:t>&gt;</a:t>
            </a:r>
            <a:r>
              <a:rPr lang="en-US" dirty="0" smtClean="0"/>
              <a:t> 5000 users, 1 million searches/month, 18 TB/month downloaded</a:t>
            </a:r>
          </a:p>
          <a:p>
            <a:r>
              <a:rPr lang="en-US" dirty="0" smtClean="0"/>
              <a:t>Requires a new scale of infrastructure, but MAST experience is relevant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6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PS1 data @ STScI: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Coadded stacked images and single-epoch warps</a:t>
            </a:r>
            <a:endParaRPr lang="en-US" dirty="0"/>
          </a:p>
          <a:p>
            <a:pPr lvl="1"/>
            <a:r>
              <a:rPr lang="en-US" dirty="0" smtClean="0"/>
              <a:t>All PS1 surveys will be included:</a:t>
            </a:r>
          </a:p>
          <a:p>
            <a:pPr lvl="2"/>
            <a:r>
              <a:rPr lang="en-US" dirty="0" smtClean="0"/>
              <a:t>3PI (30,000 sq deg north of declination -30°)</a:t>
            </a:r>
          </a:p>
          <a:p>
            <a:pPr lvl="2"/>
            <a:r>
              <a:rPr lang="en-US" dirty="0" smtClean="0"/>
              <a:t>Medium Deep Surveys (10 fields, 7 sq deg each)</a:t>
            </a:r>
          </a:p>
          <a:p>
            <a:pPr lvl="2"/>
            <a:r>
              <a:rPr lang="en-US" dirty="0" smtClean="0"/>
              <a:t>Celestial </a:t>
            </a:r>
            <a:r>
              <a:rPr lang="en-US" dirty="0"/>
              <a:t>North Pole</a:t>
            </a:r>
            <a:r>
              <a:rPr lang="en-US" dirty="0" smtClean="0"/>
              <a:t>, Ecliptic Plane, M31</a:t>
            </a:r>
          </a:p>
          <a:p>
            <a:pPr lvl="1"/>
            <a:r>
              <a:rPr lang="en-US" dirty="0" smtClean="0"/>
              <a:t>Images dominate total data volume (mainly 3PI, MDS)</a:t>
            </a:r>
          </a:p>
          <a:p>
            <a:pPr lvl="2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Total data volume without difference images ~ 1.8 PB</a:t>
            </a:r>
          </a:p>
          <a:p>
            <a:pPr lvl="1"/>
            <a:r>
              <a:rPr lang="en-US" dirty="0" smtClean="0"/>
              <a:t>Includes auxiliary images (wt, expwt, exp, mask, num)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PS1 data @ STScI: Catalogs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637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Catalog databases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ncluding stack detections, single-epoch detections, forced photometry &amp; objects (linking multiple epoch detections)</a:t>
            </a:r>
          </a:p>
          <a:p>
            <a:pPr lvl="1"/>
            <a:r>
              <a:rPr lang="en-US" dirty="0" smtClean="0"/>
              <a:t>High-quality photometry and astrometry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Total database volume ~100 TB</a:t>
            </a:r>
          </a:p>
          <a:p>
            <a:pPr lvl="2"/>
            <a:r>
              <a:rPr lang="en-US" dirty="0" smtClean="0"/>
              <a:t>Most database volume is in single-epoch detections</a:t>
            </a:r>
          </a:p>
          <a:p>
            <a:pPr lvl="2"/>
            <a:r>
              <a:rPr lang="en-US" dirty="0" smtClean="0"/>
              <a:t>3PI database (PV1: ~90% of 3PI sky area, still incomplete in plane):</a:t>
            </a:r>
          </a:p>
          <a:p>
            <a:pPr lvl="3"/>
            <a:r>
              <a:rPr lang="en-US" dirty="0" smtClean="0"/>
              <a:t>29.4 x 10</a:t>
            </a:r>
            <a:r>
              <a:rPr lang="en-US" sz="3000" baseline="30000" dirty="0" smtClean="0"/>
              <a:t>9</a:t>
            </a:r>
            <a:r>
              <a:rPr lang="en-US" dirty="0" smtClean="0"/>
              <a:t> detections</a:t>
            </a:r>
          </a:p>
          <a:p>
            <a:pPr lvl="3"/>
            <a:r>
              <a:rPr lang="en-US" dirty="0" smtClean="0"/>
              <a:t>5.9 x 10</a:t>
            </a:r>
            <a:r>
              <a:rPr lang="en-US" sz="3000" baseline="30000" dirty="0" smtClean="0"/>
              <a:t>9</a:t>
            </a:r>
            <a:r>
              <a:rPr lang="en-US" dirty="0" smtClean="0"/>
              <a:t> objects</a:t>
            </a:r>
          </a:p>
          <a:p>
            <a:pPr lvl="3"/>
            <a:r>
              <a:rPr lang="en-US" dirty="0" smtClean="0"/>
              <a:t>1.4 x 10</a:t>
            </a:r>
            <a:r>
              <a:rPr lang="en-US" sz="3000" baseline="30000" dirty="0" smtClean="0"/>
              <a:t>9</a:t>
            </a:r>
            <a:r>
              <a:rPr lang="en-US" dirty="0" smtClean="0"/>
              <a:t> objects with nDetections &gt; 1</a:t>
            </a:r>
          </a:p>
          <a:p>
            <a:pPr lvl="3"/>
            <a:r>
              <a:rPr lang="en-US" dirty="0"/>
              <a:t>For </a:t>
            </a:r>
            <a:r>
              <a:rPr lang="en-US" dirty="0" smtClean="0"/>
              <a:t>comparison, </a:t>
            </a:r>
            <a:r>
              <a:rPr lang="en-US" dirty="0"/>
              <a:t>SDSS </a:t>
            </a:r>
            <a:r>
              <a:rPr lang="en-US" dirty="0" smtClean="0"/>
              <a:t>DR9: 469 M objects (14,000 sq deg)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2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PS1 3π survey versus SDSS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28406"/>
              </p:ext>
            </p:extLst>
          </p:nvPr>
        </p:nvGraphicFramePr>
        <p:xfrm>
          <a:off x="690203" y="1340817"/>
          <a:ext cx="7800649" cy="486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8942"/>
                <a:gridCol w="2072342"/>
                <a:gridCol w="271936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SDSS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Pan-STARRS 3π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0" dirty="0" smtClean="0"/>
                        <a:t>Sky area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10,000 sq deg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30,000 sq deg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0" dirty="0" smtClean="0"/>
                        <a:t>Sky region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Galactic latitude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</a:t>
                      </a:r>
                      <a:r>
                        <a:rPr lang="en-US" sz="2400" dirty="0" smtClean="0"/>
                        <a:t> &gt; -30°,</a:t>
                      </a:r>
                      <a:r>
                        <a:rPr lang="en-US" sz="2400" baseline="0" dirty="0" smtClean="0"/>
                        <a:t> includes Galactic plane</a:t>
                      </a:r>
                      <a:endParaRPr lang="en-US" sz="2400" dirty="0"/>
                    </a:p>
                  </a:txBody>
                  <a:tcPr anchor="ctr"/>
                </a:tc>
              </a:tr>
              <a:tr h="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smtClean="0"/>
                        <a:t>Filters and</a:t>
                      </a:r>
                      <a:br>
                        <a:rPr lang="en-US" sz="2400" i="0" dirty="0" smtClean="0"/>
                      </a:br>
                      <a:r>
                        <a:rPr lang="en-US" sz="2400" i="0" dirty="0" smtClean="0"/>
                        <a:t>Magnitude limits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30288" algn="r"/>
                        </a:tabLst>
                        <a:defRPr/>
                      </a:pPr>
                      <a:r>
                        <a:rPr lang="en-US" sz="2400" dirty="0" smtClean="0">
                          <a:latin typeface="+mn-lt"/>
                          <a:cs typeface="Monaco"/>
                        </a:rPr>
                        <a:t>u	22.5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endParaRPr lang="en-US" sz="2400" dirty="0"/>
                    </a:p>
                  </a:txBody>
                  <a:tcPr marT="0" marB="0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r>
                        <a:rPr lang="en-US" sz="2400" dirty="0" smtClean="0">
                          <a:latin typeface="+mn-lt"/>
                          <a:cs typeface="Monaco"/>
                        </a:rPr>
                        <a:t>g	23.2</a:t>
                      </a:r>
                      <a:endParaRPr lang="en-US" sz="2400" dirty="0">
                        <a:latin typeface="+mn-lt"/>
                        <a:cs typeface="Monaco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r>
                        <a:rPr lang="en-US" sz="2400" dirty="0" smtClean="0"/>
                        <a:t>g	23.4</a:t>
                      </a:r>
                      <a:endParaRPr lang="en-US" sz="2400" dirty="0">
                        <a:latin typeface="+mn-lt"/>
                        <a:cs typeface="Monaco"/>
                      </a:endParaRPr>
                    </a:p>
                  </a:txBody>
                  <a:tcPr marT="0" marB="0" anchor="ctr"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30288" algn="r"/>
                        </a:tabLst>
                        <a:defRPr/>
                      </a:pPr>
                      <a:r>
                        <a:rPr lang="en-US" sz="2400" dirty="0" smtClean="0">
                          <a:latin typeface="+mn-lt"/>
                          <a:cs typeface="Monaco"/>
                        </a:rPr>
                        <a:t>r	22.6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r>
                        <a:rPr lang="en-US" sz="2400" dirty="0" smtClean="0"/>
                        <a:t>r	23.2</a:t>
                      </a:r>
                      <a:endParaRPr lang="en-US" sz="2400" dirty="0">
                        <a:latin typeface="+mn-lt"/>
                        <a:cs typeface="Monaco"/>
                      </a:endParaRPr>
                    </a:p>
                  </a:txBody>
                  <a:tcPr marT="0" marB="0"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r>
                        <a:rPr lang="en-US" sz="2400" dirty="0" smtClean="0">
                          <a:latin typeface="+mn-lt"/>
                          <a:cs typeface="Monaco"/>
                        </a:rPr>
                        <a:t>i	21.9</a:t>
                      </a:r>
                      <a:endParaRPr lang="en-US" sz="2400" dirty="0">
                        <a:latin typeface="+mn-lt"/>
                        <a:cs typeface="Monaco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30288" algn="r"/>
                        </a:tabLst>
                        <a:defRPr/>
                      </a:pPr>
                      <a:r>
                        <a:rPr lang="en-US" sz="2400" dirty="0" smtClean="0"/>
                        <a:t>i	22.7</a:t>
                      </a:r>
                    </a:p>
                  </a:txBody>
                  <a:tcPr marT="0" marB="0" anchor="ctr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30288" algn="r"/>
                        </a:tabLst>
                        <a:defRPr/>
                      </a:pPr>
                      <a:r>
                        <a:rPr lang="en-US" sz="2400" dirty="0" smtClean="0">
                          <a:latin typeface="+mn-lt"/>
                          <a:cs typeface="Monaco"/>
                        </a:rPr>
                        <a:t>z	20.8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r>
                        <a:rPr lang="en-US" sz="2400" dirty="0" smtClean="0"/>
                        <a:t>z	22.0</a:t>
                      </a:r>
                      <a:endParaRPr lang="en-US" sz="2400" dirty="0">
                        <a:latin typeface="+mn-lt"/>
                        <a:cs typeface="Monaco"/>
                      </a:endParaRPr>
                    </a:p>
                  </a:txBody>
                  <a:tcPr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endParaRPr lang="en-US" sz="2400" dirty="0">
                        <a:latin typeface="+mn-lt"/>
                        <a:cs typeface="Monaco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30288" algn="r"/>
                        </a:tabLst>
                      </a:pPr>
                      <a:r>
                        <a:rPr lang="en-US" sz="2400" dirty="0" smtClean="0"/>
                        <a:t>y	21.1</a:t>
                      </a:r>
                      <a:endParaRPr lang="en-US" sz="2400" dirty="0">
                        <a:latin typeface="+mn-lt"/>
                        <a:cs typeface="Monaco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0" dirty="0" smtClean="0"/>
                        <a:t>Median Seeing FWHM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1.1”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0" dirty="0" smtClean="0"/>
                        <a:t>Cadence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epoch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 epochs per filter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63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918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PS1 Relative Photometric Calibration: </a:t>
            </a:r>
            <a:r>
              <a:rPr lang="en-US" dirty="0" err="1" smtClean="0"/>
              <a:t>Ubercal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119" y="1453600"/>
            <a:ext cx="8229600" cy="231865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Uebercal</a:t>
            </a:r>
            <a:r>
              <a:rPr lang="en-US" dirty="0" smtClean="0"/>
              <a:t> (</a:t>
            </a:r>
            <a:r>
              <a:rPr lang="en-US" dirty="0" err="1" smtClean="0"/>
              <a:t>Finkbeiner</a:t>
            </a:r>
            <a:r>
              <a:rPr lang="en-US" dirty="0" smtClean="0"/>
              <a:t>, </a:t>
            </a:r>
            <a:r>
              <a:rPr lang="en-US" dirty="0" err="1" smtClean="0"/>
              <a:t>Schlafly</a:t>
            </a:r>
            <a:r>
              <a:rPr lang="en-US" dirty="0" smtClean="0"/>
              <a:t>): use repeat observations of PS1</a:t>
            </a:r>
          </a:p>
          <a:p>
            <a:r>
              <a:rPr lang="en-US" dirty="0" smtClean="0"/>
              <a:t>Differences between SDSS and PS1</a:t>
            </a:r>
          </a:p>
          <a:p>
            <a:r>
              <a:rPr lang="en-US" dirty="0" smtClean="0"/>
              <a:t>SDSS issues: stripes, north-south offsets</a:t>
            </a:r>
          </a:p>
          <a:p>
            <a:r>
              <a:rPr lang="en-US" dirty="0" smtClean="0"/>
              <a:t>PS1 issues: squares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9539" y="6452215"/>
            <a:ext cx="219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 in Degrees</a:t>
            </a:r>
          </a:p>
        </p:txBody>
      </p:sp>
      <p:sp>
        <p:nvSpPr>
          <p:cNvPr id="6" name="TextBox 5"/>
          <p:cNvSpPr txBox="1"/>
          <p:nvPr/>
        </p:nvSpPr>
        <p:spPr>
          <a:xfrm rot="-5400000">
            <a:off x="-720693" y="4496777"/>
            <a:ext cx="200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 in Degrees</a:t>
            </a:r>
          </a:p>
        </p:txBody>
      </p:sp>
      <p:pic>
        <p:nvPicPr>
          <p:cNvPr id="8" name="Picture 7" descr="fig13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7" b="-301"/>
          <a:stretch/>
        </p:blipFill>
        <p:spPr>
          <a:xfrm>
            <a:off x="582707" y="3721494"/>
            <a:ext cx="8494849" cy="2730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942" y="3772257"/>
            <a:ext cx="115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year PS1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89175" y="585552"/>
            <a:ext cx="5554825" cy="3730195"/>
            <a:chOff x="831065" y="2052419"/>
            <a:chExt cx="7651051" cy="4664198"/>
          </a:xfrm>
        </p:grpSpPr>
        <p:pic>
          <p:nvPicPr>
            <p:cNvPr id="10" name="Picture 9" descr="fig13d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41" r="-133" b="-67"/>
            <a:stretch/>
          </p:blipFill>
          <p:spPr>
            <a:xfrm>
              <a:off x="831065" y="2052419"/>
              <a:ext cx="7651051" cy="466419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49096" y="5690458"/>
              <a:ext cx="6442108" cy="3848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SDSS </a:t>
              </a:r>
              <a:r>
                <a:rPr lang="en-US" sz="1400" dirty="0" smtClean="0">
                  <a:solidFill>
                    <a:srgbClr val="FFFF00"/>
                  </a:solidFill>
                </a:rPr>
                <a:t>Issue: sets of 6 dark spots are clouds or contrails in SDSS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0969" y="5431866"/>
              <a:ext cx="6383563" cy="38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PS1 Issue: white spots due to 2 bad chips that will be masked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71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PS1 Relative Photometric Calibration: </a:t>
            </a:r>
            <a:r>
              <a:rPr lang="en-US" dirty="0" err="1" smtClean="0"/>
              <a:t>Ubercal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119" y="1453600"/>
            <a:ext cx="8229600" cy="2318657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Ubercal</a:t>
            </a:r>
            <a:r>
              <a:rPr lang="en-US" sz="2400" dirty="0" smtClean="0"/>
              <a:t> (</a:t>
            </a:r>
            <a:r>
              <a:rPr lang="en-US" sz="2400" dirty="0" err="1" smtClean="0"/>
              <a:t>Finkbeiner</a:t>
            </a:r>
            <a:r>
              <a:rPr lang="en-US" sz="2400" dirty="0" smtClean="0"/>
              <a:t>, </a:t>
            </a:r>
            <a:r>
              <a:rPr lang="en-US" sz="2400" dirty="0" err="1" smtClean="0"/>
              <a:t>Schlafly</a:t>
            </a:r>
            <a:r>
              <a:rPr lang="en-US" sz="2400" dirty="0" smtClean="0"/>
              <a:t>): use repeat  observations of PS1</a:t>
            </a:r>
          </a:p>
          <a:p>
            <a:r>
              <a:rPr lang="en-US" sz="2400" dirty="0" smtClean="0"/>
              <a:t>Differences between SDSS and PS1</a:t>
            </a:r>
          </a:p>
          <a:p>
            <a:r>
              <a:rPr lang="en-US" sz="2400" dirty="0" smtClean="0"/>
              <a:t>SDSS issues: stripes, north-south offsets</a:t>
            </a:r>
          </a:p>
          <a:p>
            <a:r>
              <a:rPr lang="en-US" sz="2400" dirty="0"/>
              <a:t>Systematics down to 2-3 </a:t>
            </a:r>
            <a:r>
              <a:rPr lang="en-US" sz="2400" dirty="0" err="1"/>
              <a:t>mmag</a:t>
            </a:r>
            <a:r>
              <a:rPr lang="en-US" sz="2400" dirty="0"/>
              <a:t>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9539" y="6452215"/>
            <a:ext cx="219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 in Degrees</a:t>
            </a:r>
          </a:p>
        </p:txBody>
      </p:sp>
      <p:sp>
        <p:nvSpPr>
          <p:cNvPr id="6" name="TextBox 5"/>
          <p:cNvSpPr txBox="1"/>
          <p:nvPr/>
        </p:nvSpPr>
        <p:spPr>
          <a:xfrm rot="-5400000">
            <a:off x="-720693" y="4496777"/>
            <a:ext cx="200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 in Degrees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6942" y="3772257"/>
            <a:ext cx="115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year PS1</a:t>
            </a:r>
            <a:endParaRPr lang="en-US" dirty="0"/>
          </a:p>
        </p:txBody>
      </p:sp>
      <p:pic>
        <p:nvPicPr>
          <p:cNvPr id="15" name="Content Placeholder 7" descr="Finkbeiner_Page_31c.jpg"/>
          <p:cNvPicPr>
            <a:picLocks noChangeAspect="1"/>
          </p:cNvPicPr>
          <p:nvPr/>
        </p:nvPicPr>
        <p:blipFill rotWithShape="1">
          <a:blip r:embed="rId3"/>
          <a:srcRect t="10673" b="1120"/>
          <a:stretch/>
        </p:blipFill>
        <p:spPr>
          <a:xfrm>
            <a:off x="643783" y="3429000"/>
            <a:ext cx="8229600" cy="30232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2582" y="3429000"/>
            <a:ext cx="161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years PS1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3PI Object counts, nDetections</a:t>
            </a:r>
            <a:r>
              <a:rPr lang="en-US" dirty="0" smtClean="0"/>
              <a:t>&gt;2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1.10x10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/>
              <a:t>objects</a:t>
            </a:r>
          </a:p>
        </p:txBody>
      </p:sp>
      <p:pic>
        <p:nvPicPr>
          <p:cNvPr id="2" name="Picture 1" descr="3pi_ndet2_14apr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/>
          <a:stretch/>
        </p:blipFill>
        <p:spPr>
          <a:xfrm>
            <a:off x="0" y="1904964"/>
            <a:ext cx="9144000" cy="41597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 Users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82BA-6ECB-4740-8E08-BB94D2C9FC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008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3065</TotalTime>
  <Words>1313</Words>
  <Application>Microsoft Macintosh PowerPoint</Application>
  <PresentationFormat>On-screen Show (4:3)</PresentationFormat>
  <Paragraphs>243</Paragraphs>
  <Slides>19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Black</vt:lpstr>
      <vt:lpstr>Default Design</vt:lpstr>
      <vt:lpstr>PowerPoint Presentation</vt:lpstr>
      <vt:lpstr>The PS1 public archive</vt:lpstr>
      <vt:lpstr>MAST and Pan-STARRS</vt:lpstr>
      <vt:lpstr>PS1 data @ STScI: Images</vt:lpstr>
      <vt:lpstr>PS1 data @ STScI: Catalogs</vt:lpstr>
      <vt:lpstr>PS1 3π survey versus SDSS</vt:lpstr>
      <vt:lpstr>PS1 Relative Photometric Calibration: Ubercal</vt:lpstr>
      <vt:lpstr>PS1 Relative Photometric Calibration: Ubercal</vt:lpstr>
      <vt:lpstr>3PI Object counts, nDetections&gt;2 1.10x109 objects</vt:lpstr>
      <vt:lpstr>3PI g/r/y mean colors 4.57x108 objects</vt:lpstr>
      <vt:lpstr>3PI g/r/y mean colors 4.57x108 objects</vt:lpstr>
      <vt:lpstr>Status of archive preparations</vt:lpstr>
      <vt:lpstr>High-level schedule</vt:lpstr>
      <vt:lpstr>Sample PS1 image using HLA tools</vt:lpstr>
      <vt:lpstr>MAST Portal Catalog/Image Interface</vt:lpstr>
      <vt:lpstr>Summary</vt:lpstr>
      <vt:lpstr>Extra Slides</vt:lpstr>
      <vt:lpstr>User Documentation</vt:lpstr>
      <vt:lpstr>Data products not @ STScI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Postman</dc:creator>
  <cp:lastModifiedBy>Armin Rest</cp:lastModifiedBy>
  <cp:revision>280</cp:revision>
  <cp:lastPrinted>2014-06-20T14:42:43Z</cp:lastPrinted>
  <dcterms:created xsi:type="dcterms:W3CDTF">2011-05-10T15:42:49Z</dcterms:created>
  <dcterms:modified xsi:type="dcterms:W3CDTF">2014-12-02T18:16:54Z</dcterms:modified>
</cp:coreProperties>
</file>