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FE8"/>
    <a:srgbClr val="E5FFE3"/>
    <a:srgbClr val="E6FF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848" y="-6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E7510-6E08-984F-9E41-B83C4DBE05C0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093D1-AC22-874A-B2FA-42FB574DA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76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818" y="1395412"/>
            <a:ext cx="7409381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1184" y="3009899"/>
            <a:ext cx="6041216" cy="222743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30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95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6182" y="274638"/>
            <a:ext cx="5440817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93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705" y="4406900"/>
            <a:ext cx="740400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0705" y="2906713"/>
            <a:ext cx="740400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3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9364" y="1600200"/>
            <a:ext cx="3651915" cy="475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96" y="1600200"/>
            <a:ext cx="3651203" cy="475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9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9364" y="1535113"/>
            <a:ext cx="36519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9363" y="2174874"/>
            <a:ext cx="3651915" cy="41814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5597" y="1535113"/>
            <a:ext cx="365120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5597" y="2174875"/>
            <a:ext cx="3651203" cy="41814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42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53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320" y="273050"/>
            <a:ext cx="313382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1641" y="273050"/>
            <a:ext cx="4365157" cy="6083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8320" y="1435100"/>
            <a:ext cx="3133822" cy="4921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17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9364" y="274638"/>
            <a:ext cx="758743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9364" y="1600201"/>
            <a:ext cx="7587435" cy="4756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AB531-F53D-5042-AFEC-7279F3F47FE9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3906" y="1957295"/>
            <a:ext cx="86658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EEFFE8"/>
                </a:solidFill>
                <a:latin typeface="Abadi MT Condensed Extra Bold"/>
                <a:cs typeface="Abadi MT Condensed Extra Bold"/>
              </a:rPr>
              <a:t>Dec 2, 2014</a:t>
            </a:r>
            <a:endParaRPr lang="en-US" sz="1400" dirty="0">
              <a:solidFill>
                <a:srgbClr val="EEFFE8"/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3871366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818" y="21868"/>
            <a:ext cx="7409381" cy="1470025"/>
          </a:xfrm>
        </p:spPr>
        <p:txBody>
          <a:bodyPr/>
          <a:lstStyle/>
          <a:p>
            <a:r>
              <a:rPr lang="en-US" dirty="0" err="1" smtClean="0"/>
              <a:t>Kepler</a:t>
            </a:r>
            <a:r>
              <a:rPr lang="en-US" dirty="0" smtClean="0"/>
              <a:t> / K2 / GALEX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1184" y="4836972"/>
            <a:ext cx="6041216" cy="1914126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Scott Fleming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Dorothy </a:t>
            </a:r>
            <a:r>
              <a:rPr lang="en-US" sz="2400" dirty="0" err="1" smtClean="0">
                <a:solidFill>
                  <a:srgbClr val="0000FF"/>
                </a:solidFill>
              </a:rPr>
              <a:t>Fraquelli</a:t>
            </a:r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Bernie </a:t>
            </a:r>
            <a:r>
              <a:rPr lang="en-US" sz="2400" dirty="0" err="1" smtClean="0">
                <a:solidFill>
                  <a:srgbClr val="0000FF"/>
                </a:solidFill>
              </a:rPr>
              <a:t>Shiao</a:t>
            </a:r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Chase Million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731184" y="1827628"/>
            <a:ext cx="6041216" cy="2227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FF"/>
                </a:solidFill>
              </a:rPr>
              <a:t>Current Status</a:t>
            </a:r>
          </a:p>
          <a:p>
            <a:r>
              <a:rPr lang="en-US" dirty="0">
                <a:solidFill>
                  <a:srgbClr val="0000FF"/>
                </a:solidFill>
              </a:rPr>
              <a:t>a</a:t>
            </a:r>
            <a:r>
              <a:rPr lang="en-US" dirty="0" smtClean="0">
                <a:solidFill>
                  <a:srgbClr val="0000FF"/>
                </a:solidFill>
              </a:rPr>
              <a:t>nd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Future Updates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938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48818" y="21868"/>
            <a:ext cx="740938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gPhoton</a:t>
            </a:r>
            <a:endParaRPr lang="en-US" dirty="0"/>
          </a:p>
        </p:txBody>
      </p:sp>
      <p:pic>
        <p:nvPicPr>
          <p:cNvPr id="16" name="Picture 15" descr="20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3" t="13553" r="13824" b="9485"/>
          <a:stretch/>
        </p:blipFill>
        <p:spPr>
          <a:xfrm>
            <a:off x="1023418" y="4327124"/>
            <a:ext cx="2011680" cy="2273404"/>
          </a:xfrm>
          <a:prstGeom prst="rect">
            <a:avLst/>
          </a:prstGeom>
        </p:spPr>
      </p:pic>
      <p:pic>
        <p:nvPicPr>
          <p:cNvPr id="17" name="Picture 16" descr="2010-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3" t="13726" r="13824" b="9311"/>
          <a:stretch/>
        </p:blipFill>
        <p:spPr>
          <a:xfrm>
            <a:off x="7099299" y="4334367"/>
            <a:ext cx="2011680" cy="2273404"/>
          </a:xfrm>
          <a:prstGeom prst="rect">
            <a:avLst/>
          </a:prstGeom>
        </p:spPr>
      </p:pic>
      <p:pic>
        <p:nvPicPr>
          <p:cNvPr id="18" name="Picture 17" descr="KEP_1021618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098" y="1327856"/>
            <a:ext cx="4000500" cy="285750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20" name="Picture 19" descr="2006-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13726" r="13519" b="9311"/>
          <a:stretch/>
        </p:blipFill>
        <p:spPr>
          <a:xfrm>
            <a:off x="3055418" y="4334368"/>
            <a:ext cx="2011680" cy="2267618"/>
          </a:xfrm>
          <a:prstGeom prst="rect">
            <a:avLst/>
          </a:prstGeom>
        </p:spPr>
      </p:pic>
      <p:pic>
        <p:nvPicPr>
          <p:cNvPr id="21" name="Picture 20" descr="2008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13726" r="13519" b="9485"/>
          <a:stretch/>
        </p:blipFill>
        <p:spPr>
          <a:xfrm>
            <a:off x="5074718" y="4327124"/>
            <a:ext cx="2011680" cy="2262498"/>
          </a:xfrm>
          <a:prstGeom prst="rect">
            <a:avLst/>
          </a:prstGeom>
        </p:spPr>
      </p:pic>
      <p:pic>
        <p:nvPicPr>
          <p:cNvPr id="9" name="Picture 8" descr="movie_frame0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17" y="1327856"/>
            <a:ext cx="2011680" cy="2003943"/>
          </a:xfrm>
          <a:prstGeom prst="rect">
            <a:avLst/>
          </a:prstGeom>
        </p:spPr>
      </p:pic>
      <p:pic>
        <p:nvPicPr>
          <p:cNvPr id="10" name="Picture 9" descr="movie_frame0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038" y="1327856"/>
            <a:ext cx="2011680" cy="200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77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48818" y="21868"/>
            <a:ext cx="740938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Kepler</a:t>
            </a:r>
            <a:r>
              <a:rPr lang="en-US" dirty="0" smtClean="0"/>
              <a:t> – Mission Description and Current Status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08831" y="4822090"/>
            <a:ext cx="783516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Primary mission ended in May 2013 with the loss of a second reaction wheel.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All data products from Q0 – Q17 are available at MAST.  </a:t>
            </a:r>
            <a:r>
              <a:rPr lang="en-US" sz="2800" dirty="0" err="1" smtClean="0">
                <a:solidFill>
                  <a:srgbClr val="0000FF"/>
                </a:solidFill>
              </a:rPr>
              <a:t>NExScI</a:t>
            </a:r>
            <a:r>
              <a:rPr lang="en-US" sz="2800" dirty="0" smtClean="0">
                <a:solidFill>
                  <a:srgbClr val="0000FF"/>
                </a:solidFill>
              </a:rPr>
              <a:t> tables synced regularly.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831" y="1491893"/>
            <a:ext cx="2519679" cy="15532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510" y="1491893"/>
            <a:ext cx="2628900" cy="2857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831" y="3113582"/>
            <a:ext cx="2530935" cy="10977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57410" y="1491893"/>
            <a:ext cx="268659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Two modes: short and long cadence (SLC, LLC).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Variety of FITS files (LC, TPF, FFI).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15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48818" y="21868"/>
            <a:ext cx="740938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Kepler</a:t>
            </a:r>
            <a:r>
              <a:rPr lang="en-US" dirty="0" smtClean="0"/>
              <a:t> – Future Updates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48819" y="1133713"/>
            <a:ext cx="809518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2800" dirty="0" err="1" smtClean="0">
                <a:solidFill>
                  <a:srgbClr val="0000FF"/>
                </a:solidFill>
              </a:rPr>
              <a:t>Kepler</a:t>
            </a:r>
            <a:r>
              <a:rPr lang="en-US" sz="2800" dirty="0" smtClean="0">
                <a:solidFill>
                  <a:srgbClr val="0000FF"/>
                </a:solidFill>
              </a:rPr>
              <a:t> closeout activities happening now through </a:t>
            </a:r>
            <a:r>
              <a:rPr lang="en-US" sz="2800" smtClean="0">
                <a:solidFill>
                  <a:srgbClr val="0000FF"/>
                </a:solidFill>
              </a:rPr>
              <a:t>2017</a:t>
            </a:r>
            <a:r>
              <a:rPr lang="en-US" sz="2800" smtClean="0">
                <a:solidFill>
                  <a:srgbClr val="0000FF"/>
                </a:solidFill>
              </a:rPr>
              <a:t>.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2800" smtClean="0">
                <a:solidFill>
                  <a:srgbClr val="0000FF"/>
                </a:solidFill>
              </a:rPr>
              <a:t>Next </a:t>
            </a:r>
            <a:r>
              <a:rPr lang="en-US" sz="2800" dirty="0" smtClean="0">
                <a:solidFill>
                  <a:srgbClr val="0000FF"/>
                </a:solidFill>
              </a:rPr>
              <a:t>delivery will be SOC v9.2 (ongoing).  This includes all data from Q0-Q17 processed uniformly.  Delivered in groups of Quarters (not sequential), LLC only to begin with (SLC and FFI </a:t>
            </a:r>
            <a:r>
              <a:rPr lang="en-US" sz="2800" dirty="0" smtClean="0">
                <a:solidFill>
                  <a:srgbClr val="0000FF"/>
                </a:solidFill>
              </a:rPr>
              <a:t>Spring 2015)</a:t>
            </a:r>
            <a:r>
              <a:rPr lang="en-US" sz="2800" dirty="0" smtClean="0">
                <a:solidFill>
                  <a:srgbClr val="0000FF"/>
                </a:solidFill>
              </a:rPr>
              <a:t>.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2800" i="1" dirty="0" smtClean="0">
                <a:solidFill>
                  <a:srgbClr val="0000FF"/>
                </a:solidFill>
              </a:rPr>
              <a:t>Future delivery plans are fluid.</a:t>
            </a:r>
            <a:r>
              <a:rPr lang="en-US" sz="2800" dirty="0" smtClean="0">
                <a:solidFill>
                  <a:srgbClr val="0000FF"/>
                </a:solidFill>
              </a:rPr>
              <a:t>  </a:t>
            </a:r>
            <a:r>
              <a:rPr lang="en-US" sz="2800" dirty="0" smtClean="0">
                <a:solidFill>
                  <a:srgbClr val="0000FF"/>
                </a:solidFill>
              </a:rPr>
              <a:t>SOC </a:t>
            </a:r>
            <a:r>
              <a:rPr lang="en-US" sz="2800" dirty="0" smtClean="0">
                <a:solidFill>
                  <a:srgbClr val="0000FF"/>
                </a:solidFill>
              </a:rPr>
              <a:t>v9.3.1 will </a:t>
            </a:r>
            <a:r>
              <a:rPr lang="en-US" sz="2800" dirty="0" smtClean="0">
                <a:solidFill>
                  <a:srgbClr val="0000FF"/>
                </a:solidFill>
              </a:rPr>
              <a:t>include additional flags, calibration techniques, more automation of </a:t>
            </a:r>
            <a:r>
              <a:rPr lang="en-US" sz="2800" dirty="0" smtClean="0">
                <a:solidFill>
                  <a:srgbClr val="0000FF"/>
                </a:solidFill>
              </a:rPr>
              <a:t>candidates.  Summer 2016.</a:t>
            </a:r>
            <a:endParaRPr lang="en-US" sz="2800" dirty="0" smtClean="0">
              <a:solidFill>
                <a:srgbClr val="0000FF"/>
              </a:solidFill>
            </a:endParaRP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Handbooks will get final editions.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Software doc. included!</a:t>
            </a:r>
          </a:p>
        </p:txBody>
      </p:sp>
    </p:spTree>
    <p:extLst>
      <p:ext uri="{BB962C8B-B14F-4D97-AF65-F5344CB8AC3E}">
        <p14:creationId xmlns:p14="http://schemas.microsoft.com/office/powerpoint/2010/main" val="499882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48818" y="21868"/>
            <a:ext cx="740938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K2 – Mission Description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08831" y="4394476"/>
            <a:ext cx="783516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75-days per “campaign”, fields lie along the ecliptic, enables more science (stellar clusters, solar system objects, Baade’s Window).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Program is all GO, </a:t>
            </a:r>
            <a:r>
              <a:rPr lang="en-US" sz="2800" dirty="0" err="1">
                <a:solidFill>
                  <a:srgbClr val="0000FF"/>
                </a:solidFill>
              </a:rPr>
              <a:t>p</a:t>
            </a:r>
            <a:r>
              <a:rPr lang="en-US" sz="2800" dirty="0" err="1" smtClean="0">
                <a:solidFill>
                  <a:srgbClr val="0000FF"/>
                </a:solidFill>
              </a:rPr>
              <a:t>hot</a:t>
            </a:r>
            <a:r>
              <a:rPr lang="en-US" sz="2800" dirty="0" smtClean="0">
                <a:solidFill>
                  <a:srgbClr val="0000FF"/>
                </a:solidFill>
              </a:rPr>
              <a:t>. precision is still pretty good (~400 ppm vs. ~100 ppm).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381" y="1154985"/>
            <a:ext cx="71120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18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48818" y="21868"/>
            <a:ext cx="740938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K2 – Current Status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08831" y="1180902"/>
            <a:ext cx="7835169" cy="544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Target catalog (EPIC) generated for each campaign and delivered to </a:t>
            </a:r>
            <a:r>
              <a:rPr lang="en-US" sz="2800" dirty="0" err="1" smtClean="0">
                <a:solidFill>
                  <a:srgbClr val="0000FF"/>
                </a:solidFill>
              </a:rPr>
              <a:t>NExScI</a:t>
            </a:r>
            <a:r>
              <a:rPr lang="en-US" sz="2800" dirty="0" smtClean="0">
                <a:solidFill>
                  <a:srgbClr val="0000FF"/>
                </a:solidFill>
              </a:rPr>
              <a:t>/MAST (up to Campaign 7 currently).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Target Pixel Files (TPF) delivered for Campaign 0.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Extracted </a:t>
            </a:r>
            <a:r>
              <a:rPr lang="en-US" sz="2800" dirty="0" err="1" smtClean="0">
                <a:solidFill>
                  <a:srgbClr val="0000FF"/>
                </a:solidFill>
              </a:rPr>
              <a:t>lightcurves</a:t>
            </a:r>
            <a:r>
              <a:rPr lang="en-US" sz="2800" dirty="0" smtClean="0">
                <a:solidFill>
                  <a:srgbClr val="0000FF"/>
                </a:solidFill>
              </a:rPr>
              <a:t> will be delivered starting in Campaign 3.  The mission might not re-process Campaign {0,1,2} to extract </a:t>
            </a:r>
            <a:r>
              <a:rPr lang="en-US" sz="2800" dirty="0" err="1" smtClean="0">
                <a:solidFill>
                  <a:srgbClr val="0000FF"/>
                </a:solidFill>
              </a:rPr>
              <a:t>lightcurves</a:t>
            </a:r>
            <a:r>
              <a:rPr lang="en-US" sz="2800" dirty="0" smtClean="0">
                <a:solidFill>
                  <a:srgbClr val="0000FF"/>
                </a:solidFill>
              </a:rPr>
              <a:t> depending on resource availability.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Tools like </a:t>
            </a:r>
            <a:r>
              <a:rPr lang="en-US" sz="2800" dirty="0" err="1" smtClean="0">
                <a:solidFill>
                  <a:srgbClr val="0000FF"/>
                </a:solidFill>
              </a:rPr>
              <a:t>PyKE</a:t>
            </a:r>
            <a:r>
              <a:rPr lang="en-US" sz="2800" dirty="0" smtClean="0">
                <a:solidFill>
                  <a:srgbClr val="0000FF"/>
                </a:solidFill>
              </a:rPr>
              <a:t> can be used to extract </a:t>
            </a:r>
            <a:r>
              <a:rPr lang="en-US" sz="2800" dirty="0" err="1" smtClean="0">
                <a:solidFill>
                  <a:srgbClr val="0000FF"/>
                </a:solidFill>
              </a:rPr>
              <a:t>lightcurves</a:t>
            </a:r>
            <a:r>
              <a:rPr lang="en-US" sz="2800" dirty="0" smtClean="0">
                <a:solidFill>
                  <a:srgbClr val="0000FF"/>
                </a:solidFill>
              </a:rPr>
              <a:t>.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Without extracted </a:t>
            </a:r>
            <a:r>
              <a:rPr lang="en-US" sz="2800" dirty="0" err="1" smtClean="0">
                <a:solidFill>
                  <a:srgbClr val="0000FF"/>
                </a:solidFill>
              </a:rPr>
              <a:t>lightcurves</a:t>
            </a:r>
            <a:r>
              <a:rPr lang="en-US" sz="2800" dirty="0" smtClean="0">
                <a:solidFill>
                  <a:srgbClr val="0000FF"/>
                </a:solidFill>
              </a:rPr>
              <a:t>, there are also no Preview images at MAST (unless contributed).</a:t>
            </a:r>
          </a:p>
        </p:txBody>
      </p:sp>
    </p:spTree>
    <p:extLst>
      <p:ext uri="{BB962C8B-B14F-4D97-AF65-F5344CB8AC3E}">
        <p14:creationId xmlns:p14="http://schemas.microsoft.com/office/powerpoint/2010/main" val="424388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48818" y="21868"/>
            <a:ext cx="740938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GALEX – Mission Description</a:t>
            </a:r>
            <a:endParaRPr lang="en-US" dirty="0"/>
          </a:p>
        </p:txBody>
      </p:sp>
      <p:pic>
        <p:nvPicPr>
          <p:cNvPr id="10" name="Picture 9" descr="galex_re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45" y="1491893"/>
            <a:ext cx="2214452" cy="14664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bcscat_nuvonly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45" y="3019733"/>
            <a:ext cx="2204017" cy="17350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bcscat_fuvandnuv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46" y="4851752"/>
            <a:ext cx="2223482" cy="17504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552228" y="1491893"/>
            <a:ext cx="5484196" cy="44012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3366FF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Launched 28 April 2003</a:t>
            </a:r>
            <a:endParaRPr lang="en-US" sz="2800" dirty="0">
              <a:solidFill>
                <a:srgbClr val="0000FF"/>
              </a:solidFill>
            </a:endParaRPr>
          </a:p>
          <a:p>
            <a:pPr marL="285750" indent="-285750">
              <a:buClr>
                <a:srgbClr val="3366FF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Retired 28 June 2013</a:t>
            </a:r>
          </a:p>
          <a:p>
            <a:pPr marL="285750" indent="-285750">
              <a:buClr>
                <a:srgbClr val="3366FF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1.2 deg. </a:t>
            </a:r>
            <a:r>
              <a:rPr lang="en-US" sz="2800" dirty="0">
                <a:solidFill>
                  <a:srgbClr val="0000FF"/>
                </a:solidFill>
              </a:rPr>
              <a:t>d</a:t>
            </a:r>
            <a:r>
              <a:rPr lang="en-US" sz="2800" dirty="0" smtClean="0">
                <a:solidFill>
                  <a:srgbClr val="0000FF"/>
                </a:solidFill>
              </a:rPr>
              <a:t>iameter </a:t>
            </a:r>
            <a:r>
              <a:rPr lang="en-US" sz="2800" dirty="0" err="1" smtClean="0">
                <a:solidFill>
                  <a:srgbClr val="0000FF"/>
                </a:solidFill>
              </a:rPr>
              <a:t>FoV</a:t>
            </a:r>
            <a:endParaRPr lang="en-US" sz="2800" dirty="0" smtClean="0">
              <a:solidFill>
                <a:srgbClr val="0000FF"/>
              </a:solidFill>
            </a:endParaRPr>
          </a:p>
          <a:p>
            <a:pPr marL="285750" indent="-285750">
              <a:buClr>
                <a:srgbClr val="3366FF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1350-1750 Å	and 1750-2750 Å</a:t>
            </a:r>
          </a:p>
          <a:p>
            <a:pPr marL="285750" indent="-285750">
              <a:buClr>
                <a:srgbClr val="3366FF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Phot. (5-6” resolution)</a:t>
            </a:r>
            <a:endParaRPr lang="en-US" sz="2800" dirty="0">
              <a:solidFill>
                <a:srgbClr val="0000FF"/>
              </a:solidFill>
            </a:endParaRPr>
          </a:p>
          <a:p>
            <a:pPr marL="285750" indent="-285750">
              <a:buClr>
                <a:srgbClr val="3366FF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Spec. (R ~ 100-250)</a:t>
            </a:r>
          </a:p>
          <a:p>
            <a:pPr marL="285750" indent="-285750">
              <a:buClr>
                <a:srgbClr val="3366FF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Microchannel Plate Detector</a:t>
            </a:r>
          </a:p>
          <a:p>
            <a:pPr marL="285750" indent="-285750">
              <a:buClr>
                <a:srgbClr val="3366FF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Records photon event positions</a:t>
            </a:r>
          </a:p>
          <a:p>
            <a:pPr marL="285750" indent="-285750">
              <a:buClr>
                <a:srgbClr val="3366FF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Multiple Surveys: AIS, MIS, DIS, NGS, GII</a:t>
            </a:r>
          </a:p>
        </p:txBody>
      </p:sp>
    </p:spTree>
    <p:extLst>
      <p:ext uri="{BB962C8B-B14F-4D97-AF65-F5344CB8AC3E}">
        <p14:creationId xmlns:p14="http://schemas.microsoft.com/office/powerpoint/2010/main" val="3965543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48818" y="21868"/>
            <a:ext cx="740938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GALEX – Current Status</a:t>
            </a:r>
            <a:endParaRPr lang="en-US" dirty="0"/>
          </a:p>
        </p:txBody>
      </p:sp>
      <p:pic>
        <p:nvPicPr>
          <p:cNvPr id="7" name="Picture 6" descr="MISDR1_1306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63" y="1185532"/>
            <a:ext cx="2679815" cy="268434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575357" y="1137175"/>
            <a:ext cx="4387600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3366FF"/>
              </a:buClr>
            </a:pPr>
            <a:r>
              <a:rPr lang="en-US" sz="2800" dirty="0" smtClean="0">
                <a:solidFill>
                  <a:srgbClr val="0000FF"/>
                </a:solidFill>
              </a:rPr>
              <a:t>Available (Image) Products</a:t>
            </a:r>
          </a:p>
          <a:p>
            <a:pPr marL="285750" indent="-285750">
              <a:buClr>
                <a:srgbClr val="3366FF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Raw data</a:t>
            </a:r>
          </a:p>
          <a:p>
            <a:pPr marL="285750" indent="-285750">
              <a:buClr>
                <a:srgbClr val="3366FF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Visit and Coadd Intensity Maps (images)</a:t>
            </a:r>
          </a:p>
          <a:p>
            <a:pPr marL="285750" indent="-285750">
              <a:buClr>
                <a:srgbClr val="3366FF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Calibration Products (e.g., background)</a:t>
            </a:r>
          </a:p>
          <a:p>
            <a:pPr marL="285750" indent="-285750">
              <a:buClr>
                <a:srgbClr val="3366FF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SExtractor Source Lists</a:t>
            </a:r>
          </a:p>
          <a:p>
            <a:pPr algn="ctr">
              <a:buClr>
                <a:srgbClr val="3366FF"/>
              </a:buClr>
            </a:pPr>
            <a:endParaRPr lang="en-US" sz="2800" dirty="0" smtClean="0">
              <a:solidFill>
                <a:srgbClr val="0000FF"/>
              </a:solidFill>
            </a:endParaRPr>
          </a:p>
          <a:p>
            <a:pPr algn="ctr">
              <a:buClr>
                <a:srgbClr val="3366FF"/>
              </a:buClr>
            </a:pPr>
            <a:r>
              <a:rPr lang="en-US" sz="2800" dirty="0" smtClean="0">
                <a:solidFill>
                  <a:srgbClr val="0000FF"/>
                </a:solidFill>
              </a:rPr>
              <a:t>Available (Spectral) Products</a:t>
            </a:r>
          </a:p>
          <a:p>
            <a:pPr marL="457200" indent="-457200">
              <a:buClr>
                <a:srgbClr val="3366FF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Spectral Images</a:t>
            </a:r>
          </a:p>
          <a:p>
            <a:pPr marL="457200" indent="-457200">
              <a:buClr>
                <a:srgbClr val="3366FF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Extracted Spectra</a:t>
            </a:r>
          </a:p>
          <a:p>
            <a:pPr marL="457200" indent="-457200">
              <a:buClr>
                <a:srgbClr val="3366FF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Calibration Products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2" name="Picture 1" descr="Propell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63" y="3933376"/>
            <a:ext cx="2679815" cy="265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06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48818" y="21868"/>
            <a:ext cx="740938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GALEX – Future Updates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68400" y="1137175"/>
            <a:ext cx="7794557" cy="544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Clr>
                <a:srgbClr val="3366FF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All NASA-era GALEX data available at MAST (GR7)</a:t>
            </a:r>
          </a:p>
          <a:p>
            <a:pPr marL="457200" indent="-457200">
              <a:spcAft>
                <a:spcPts val="1200"/>
              </a:spcAft>
              <a:buClr>
                <a:srgbClr val="3366FF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The final ~18 months controlled by </a:t>
            </a:r>
            <a:r>
              <a:rPr lang="en-US" sz="2800" dirty="0" err="1" smtClean="0">
                <a:solidFill>
                  <a:srgbClr val="0000FF"/>
                </a:solidFill>
              </a:rPr>
              <a:t>CalTech</a:t>
            </a:r>
            <a:r>
              <a:rPr lang="en-US" sz="2800" dirty="0" smtClean="0">
                <a:solidFill>
                  <a:srgbClr val="0000FF"/>
                </a:solidFill>
              </a:rPr>
              <a:t> (CAUSE era).  Most of that data not released yet.</a:t>
            </a:r>
          </a:p>
          <a:p>
            <a:pPr marL="457200" indent="-457200">
              <a:spcAft>
                <a:spcPts val="1200"/>
              </a:spcAft>
              <a:buClr>
                <a:srgbClr val="3366FF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CAUSE data poorer quality, some not fully processed, some taken using novel observing modes.  Also, no real demand for it.</a:t>
            </a:r>
          </a:p>
          <a:p>
            <a:pPr marL="457200" indent="-457200">
              <a:spcAft>
                <a:spcPts val="1200"/>
              </a:spcAft>
              <a:buClr>
                <a:srgbClr val="3366FF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Minor housekeeping (but not minor in req. resources): organize </a:t>
            </a:r>
            <a:r>
              <a:rPr lang="en-US" sz="2800" dirty="0" err="1" smtClean="0">
                <a:solidFill>
                  <a:srgbClr val="0000FF"/>
                </a:solidFill>
              </a:rPr>
              <a:t>raw+cal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dat</a:t>
            </a:r>
            <a:r>
              <a:rPr lang="en-US" sz="2800" dirty="0" smtClean="0">
                <a:solidFill>
                  <a:srgbClr val="0000FF"/>
                </a:solidFill>
              </a:rPr>
              <a:t> for GR7+CAUSE, update doc., capture external website content.</a:t>
            </a:r>
          </a:p>
          <a:p>
            <a:pPr marL="457200" indent="-457200">
              <a:spcAft>
                <a:spcPts val="1200"/>
              </a:spcAft>
              <a:buClr>
                <a:srgbClr val="3366FF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First release of </a:t>
            </a:r>
            <a:r>
              <a:rPr lang="en-US" sz="2800" dirty="0" err="1" smtClean="0">
                <a:solidFill>
                  <a:srgbClr val="0000FF"/>
                </a:solidFill>
              </a:rPr>
              <a:t>gPhoton</a:t>
            </a:r>
            <a:r>
              <a:rPr lang="en-US" sz="2800" dirty="0" smtClean="0">
                <a:solidFill>
                  <a:srgbClr val="0000FF"/>
                </a:solidFill>
              </a:rPr>
              <a:t>: a time-tagged database of GALEX photon events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197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48818" y="21868"/>
            <a:ext cx="740938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gPhoton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84285" y="1111956"/>
            <a:ext cx="1569156" cy="523220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Raw Data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4284" y="1904059"/>
            <a:ext cx="1569157" cy="523220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Images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4285" y="2762014"/>
            <a:ext cx="1569156" cy="523220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Sources</a:t>
            </a:r>
            <a:endParaRPr lang="en-US" sz="2800" dirty="0">
              <a:solidFill>
                <a:srgbClr val="0000FF"/>
              </a:solidFill>
            </a:endParaRPr>
          </a:p>
        </p:txBody>
      </p:sp>
      <p:cxnSp>
        <p:nvCxnSpPr>
          <p:cNvPr id="9" name="Straight Arrow Connector 8"/>
          <p:cNvCxnSpPr>
            <a:stCxn id="5" idx="2"/>
            <a:endCxn id="6" idx="0"/>
          </p:cNvCxnSpPr>
          <p:nvPr/>
        </p:nvCxnSpPr>
        <p:spPr>
          <a:xfrm>
            <a:off x="1968863" y="1635176"/>
            <a:ext cx="0" cy="268883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2"/>
            <a:endCxn id="7" idx="0"/>
          </p:cNvCxnSpPr>
          <p:nvPr/>
        </p:nvCxnSpPr>
        <p:spPr>
          <a:xfrm>
            <a:off x="1968863" y="2427279"/>
            <a:ext cx="0" cy="334735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2" idx="1"/>
          </p:cNvCxnSpPr>
          <p:nvPr/>
        </p:nvCxnSpPr>
        <p:spPr>
          <a:xfrm flipH="1">
            <a:off x="2117394" y="1742898"/>
            <a:ext cx="102974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47140" y="1481288"/>
            <a:ext cx="1412159" cy="523220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gPhoton</a:t>
            </a:r>
            <a:endParaRPr lang="en-US" sz="2800" dirty="0">
              <a:solidFill>
                <a:srgbClr val="0000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03852" y="3331712"/>
            <a:ext cx="3568887" cy="3511630"/>
            <a:chOff x="256870" y="2921546"/>
            <a:chExt cx="4647019" cy="4138416"/>
          </a:xfrm>
        </p:grpSpPr>
        <p:pic>
          <p:nvPicPr>
            <p:cNvPr id="14" name="Picture 13" descr="M60_galex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443" y="2921546"/>
              <a:ext cx="4593446" cy="4138416"/>
            </a:xfrm>
            <a:prstGeom prst="rect">
              <a:avLst/>
            </a:prstGeom>
            <a:ln>
              <a:noFill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256870" y="2926800"/>
              <a:ext cx="2333039" cy="8705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7FF17"/>
                  </a:solidFill>
                </a:rPr>
                <a:t>M 60</a:t>
              </a:r>
            </a:p>
            <a:p>
              <a:pPr algn="ctr"/>
              <a:r>
                <a:rPr lang="en-US" sz="1400" dirty="0" smtClean="0">
                  <a:solidFill>
                    <a:srgbClr val="07FF17"/>
                  </a:solidFill>
                </a:rPr>
                <a:t>Exp. Time 90 – 11,000 </a:t>
              </a:r>
            </a:p>
            <a:p>
              <a:pPr algn="ctr"/>
              <a:r>
                <a:rPr lang="en-US" sz="1400" dirty="0" smtClean="0">
                  <a:solidFill>
                    <a:srgbClr val="07FF17"/>
                  </a:solidFill>
                </a:rPr>
                <a:t>Spans 6 years</a:t>
              </a:r>
              <a:endParaRPr lang="en-US" sz="1400" dirty="0">
                <a:solidFill>
                  <a:srgbClr val="07FF17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778492" y="1111956"/>
            <a:ext cx="4327408" cy="544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3366FF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Open Source (python, git).</a:t>
            </a:r>
          </a:p>
          <a:p>
            <a:pPr marL="285750" indent="-285750">
              <a:spcAft>
                <a:spcPts val="1200"/>
              </a:spcAft>
              <a:buClr>
                <a:srgbClr val="3366FF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Create lightcurves, data cubes, calibrated images.</a:t>
            </a:r>
          </a:p>
          <a:p>
            <a:pPr marL="285750" indent="-285750">
              <a:spcAft>
                <a:spcPts val="1200"/>
              </a:spcAft>
              <a:buClr>
                <a:srgbClr val="3366FF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Can do so at user-specified spatial and temporal scales.</a:t>
            </a:r>
          </a:p>
          <a:p>
            <a:pPr marL="285750" indent="-285750">
              <a:spcAft>
                <a:spcPts val="1200"/>
              </a:spcAft>
              <a:buClr>
                <a:srgbClr val="3366FF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Re-implement most of the GALEX mission pipeline functionality.</a:t>
            </a:r>
          </a:p>
          <a:p>
            <a:pPr marL="285750" indent="-285750">
              <a:spcAft>
                <a:spcPts val="1200"/>
              </a:spcAft>
              <a:buClr>
                <a:srgbClr val="3366FF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Paper in prep. to coincide with v1.0 release.</a:t>
            </a:r>
          </a:p>
        </p:txBody>
      </p:sp>
    </p:spTree>
    <p:extLst>
      <p:ext uri="{BB962C8B-B14F-4D97-AF65-F5344CB8AC3E}">
        <p14:creationId xmlns:p14="http://schemas.microsoft.com/office/powerpoint/2010/main" val="247562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560</Words>
  <Application>Microsoft Macintosh PowerPoint</Application>
  <PresentationFormat>On-screen Show (4:3)</PresentationFormat>
  <Paragraphs>68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Kepler / K2 / GALEX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 Koekemoer</dc:creator>
  <cp:lastModifiedBy>Scot Fleming</cp:lastModifiedBy>
  <cp:revision>62</cp:revision>
  <dcterms:created xsi:type="dcterms:W3CDTF">2012-11-14T14:33:06Z</dcterms:created>
  <dcterms:modified xsi:type="dcterms:W3CDTF">2014-11-19T22:40:57Z</dcterms:modified>
</cp:coreProperties>
</file>