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64" r:id="rId3"/>
    <p:sldId id="265" r:id="rId4"/>
    <p:sldId id="271" r:id="rId5"/>
    <p:sldId id="274" r:id="rId6"/>
    <p:sldId id="272" r:id="rId7"/>
    <p:sldId id="266" r:id="rId8"/>
    <p:sldId id="267" r:id="rId9"/>
    <p:sldId id="268" r:id="rId10"/>
    <p:sldId id="269" r:id="rId11"/>
    <p:sldId id="270" r:id="rId12"/>
    <p:sldId id="263" r:id="rId13"/>
    <p:sldId id="257" r:id="rId14"/>
    <p:sldId id="258" r:id="rId15"/>
    <p:sldId id="259" r:id="rId16"/>
    <p:sldId id="260" r:id="rId17"/>
    <p:sldId id="261" r:id="rId18"/>
    <p:sldId id="262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EFFE8"/>
    <a:srgbClr val="E5FFE3"/>
    <a:srgbClr val="E6FF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50" d="100"/>
          <a:sy n="150" d="100"/>
        </p:scale>
        <p:origin x="-536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0E7510-6E08-984F-9E41-B83C4DBE05C0}" type="datetimeFigureOut">
              <a:rPr lang="en-US" smtClean="0"/>
              <a:t>12/2/14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E093D1-AC22-874A-B2FA-42FB574DAB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765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818" y="1395412"/>
            <a:ext cx="7409381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184" y="3009899"/>
            <a:ext cx="6041216" cy="222743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30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69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6182" y="274638"/>
            <a:ext cx="5440817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93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7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705" y="4406900"/>
            <a:ext cx="740400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705" y="2906713"/>
            <a:ext cx="7404008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31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9364" y="1600200"/>
            <a:ext cx="3651915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96" y="1600200"/>
            <a:ext cx="3651203" cy="4756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59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364" y="1535113"/>
            <a:ext cx="36519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9363" y="2174874"/>
            <a:ext cx="3651915" cy="41814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5597" y="1535113"/>
            <a:ext cx="365120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5597" y="2174875"/>
            <a:ext cx="3651203" cy="418147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36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842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25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20" y="273050"/>
            <a:ext cx="313382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1641" y="273050"/>
            <a:ext cx="4365157" cy="60833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8320" y="1435100"/>
            <a:ext cx="3133822" cy="49212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0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21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9364" y="274638"/>
            <a:ext cx="758743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9364" y="1600201"/>
            <a:ext cx="7587435" cy="4756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8AB531-F53D-5042-AFEC-7279F3F47FE9}" type="datetimeFigureOut">
              <a:rPr lang="en-US" smtClean="0"/>
              <a:t>12/2/14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8E720-E040-A24E-9FF3-C42F410783F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23906" y="1957295"/>
            <a:ext cx="866588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EEFFE8"/>
                </a:solidFill>
                <a:latin typeface="Abadi MT Condensed Extra Bold"/>
                <a:cs typeface="Abadi MT Condensed Extra Bold"/>
              </a:rPr>
              <a:t>Dec 2, 2014</a:t>
            </a:r>
            <a:endParaRPr lang="en-US" sz="1400" dirty="0">
              <a:solidFill>
                <a:srgbClr val="EEFFE8"/>
              </a:solidFill>
              <a:latin typeface="Abadi MT Condensed Extra Bold"/>
              <a:cs typeface="Abadi MT Condensed Extra Bold"/>
            </a:endParaRPr>
          </a:p>
        </p:txBody>
      </p:sp>
    </p:spTree>
    <p:extLst>
      <p:ext uri="{BB962C8B-B14F-4D97-AF65-F5344CB8AC3E}">
        <p14:creationId xmlns:p14="http://schemas.microsoft.com/office/powerpoint/2010/main" val="387136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archive.stsci.edu/hlsp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stsci.edu/prepds/phat" TargetMode="Externa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stsci.edu/prepds/borg" TargetMode="External"/><Relationship Id="rId3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stsci.edu/prepds/frontier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stsci.edu/prepds/frontier/abell2744.htm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stsci.edu/prepds/frontier/macs0416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stsci.edu/prepds/frontier/macs0717.html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stsci.edu/prepds/heritage/ngc2174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stsci.edu/prepds/candels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archive.stsci.edu/prepds/clas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818" y="520700"/>
            <a:ext cx="7409381" cy="2781300"/>
          </a:xfrm>
        </p:spPr>
        <p:txBody>
          <a:bodyPr/>
          <a:lstStyle/>
          <a:p>
            <a:r>
              <a:rPr lang="en-US" dirty="0"/>
              <a:t>Highlights of New and Recent High-Level Science </a:t>
            </a:r>
            <a:r>
              <a:rPr lang="en-US" dirty="0" smtClean="0"/>
              <a:t>Products (HLSPs)</a:t>
            </a:r>
            <a:r>
              <a:rPr lang="en-US" dirty="0"/>
              <a:t/>
            </a:r>
            <a:br>
              <a:rPr lang="en-US" dirty="0"/>
            </a:br>
            <a:r>
              <a:rPr lang="en-US" sz="2800" dirty="0" smtClean="0">
                <a:hlinkClick r:id="rId2"/>
              </a:rPr>
              <a:t>http://</a:t>
            </a:r>
            <a:r>
              <a:rPr lang="en-US" sz="2800" dirty="0" err="1" smtClean="0">
                <a:hlinkClick r:id="rId2"/>
              </a:rPr>
              <a:t>archive.stsci.edu</a:t>
            </a:r>
            <a:r>
              <a:rPr lang="en-US" sz="2800" dirty="0" smtClean="0">
                <a:hlinkClick r:id="rId2"/>
              </a:rPr>
              <a:t>/</a:t>
            </a:r>
            <a:r>
              <a:rPr lang="en-US" sz="2800" dirty="0" err="1" smtClean="0">
                <a:hlinkClick r:id="rId2"/>
              </a:rPr>
              <a:t>hlsp</a:t>
            </a:r>
            <a:endParaRPr lang="en-US" sz="28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219200" y="3009899"/>
            <a:ext cx="7531100" cy="2227431"/>
          </a:xfrm>
        </p:spPr>
        <p:txBody>
          <a:bodyPr/>
          <a:lstStyle/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1 – HST-imaging HLSP's:    Anton </a:t>
            </a:r>
            <a:r>
              <a:rPr lang="en-US" dirty="0" err="1" smtClean="0">
                <a:solidFill>
                  <a:schemeClr val="tx1"/>
                </a:solidFill>
              </a:rPr>
              <a:t>Koekemoer</a:t>
            </a:r>
            <a:endParaRPr lang="en-US" dirty="0" smtClean="0">
              <a:solidFill>
                <a:schemeClr val="tx1"/>
              </a:solidFill>
            </a:endParaRPr>
          </a:p>
          <a:p>
            <a:pPr algn="l"/>
            <a:r>
              <a:rPr lang="en-US" dirty="0" smtClean="0">
                <a:solidFill>
                  <a:schemeClr val="tx1"/>
                </a:solidFill>
              </a:rPr>
              <a:t>2 – non-HST-imaging HLSP's:    Scott Fleming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938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0"/>
            <a:ext cx="7587435" cy="1143000"/>
          </a:xfrm>
        </p:spPr>
        <p:txBody>
          <a:bodyPr/>
          <a:lstStyle/>
          <a:p>
            <a:r>
              <a:rPr lang="en-US" dirty="0"/>
              <a:t>PHAT</a:t>
            </a:r>
            <a:br>
              <a:rPr lang="en-US" dirty="0"/>
            </a:br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archive.stsci.edu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prepds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err="1" smtClean="0">
                <a:hlinkClick r:id="rId2"/>
              </a:rPr>
              <a:t>phat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142999"/>
            <a:ext cx="7587435" cy="5213351"/>
          </a:xfrm>
        </p:spPr>
        <p:txBody>
          <a:bodyPr/>
          <a:lstStyle/>
          <a:p>
            <a:r>
              <a:rPr lang="pl-PL" dirty="0"/>
              <a:t>F275W+F336W (WFC3/UVIS)</a:t>
            </a:r>
            <a:r>
              <a:rPr lang="pl-PL" dirty="0" smtClean="0"/>
              <a:t>,</a:t>
            </a:r>
          </a:p>
          <a:p>
            <a:r>
              <a:rPr lang="pl-PL" dirty="0" smtClean="0"/>
              <a:t>F475W</a:t>
            </a:r>
            <a:r>
              <a:rPr lang="pl-PL" dirty="0"/>
              <a:t>+F814W (ACS/WFC)</a:t>
            </a:r>
            <a:r>
              <a:rPr lang="pl-PL" dirty="0" smtClean="0"/>
              <a:t>,</a:t>
            </a:r>
          </a:p>
          <a:p>
            <a:r>
              <a:rPr lang="pl-PL" dirty="0" smtClean="0"/>
              <a:t>F110W</a:t>
            </a:r>
            <a:r>
              <a:rPr lang="pl-PL" dirty="0"/>
              <a:t>+F160W (WFC3/IR)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All 23 bricks complete</a:t>
            </a:r>
            <a:br>
              <a:rPr lang="en-US" dirty="0" smtClean="0"/>
            </a:br>
            <a:r>
              <a:rPr lang="en-US" dirty="0" smtClean="0"/>
              <a:t>and delivered /</a:t>
            </a:r>
            <a:br>
              <a:rPr lang="en-US" dirty="0" smtClean="0"/>
            </a:br>
            <a:r>
              <a:rPr lang="en-US" dirty="0" smtClean="0"/>
              <a:t>released</a:t>
            </a:r>
          </a:p>
          <a:p>
            <a:endParaRPr lang="en-US" dirty="0"/>
          </a:p>
          <a:p>
            <a:r>
              <a:rPr lang="en-US" dirty="0" smtClean="0"/>
              <a:t>v2.0 photometry</a:t>
            </a:r>
            <a:br>
              <a:rPr lang="en-US" dirty="0" smtClean="0"/>
            </a:br>
            <a:r>
              <a:rPr lang="en-US" dirty="0" smtClean="0"/>
              <a:t>catalogs released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69" y="2848236"/>
            <a:ext cx="3515564" cy="40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331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0"/>
            <a:ext cx="7587435" cy="1143000"/>
          </a:xfrm>
        </p:spPr>
        <p:txBody>
          <a:bodyPr/>
          <a:lstStyle/>
          <a:p>
            <a:r>
              <a:rPr lang="en-US" dirty="0" err="1" smtClean="0"/>
              <a:t>BoRG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archive.stsci.edu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prepds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borg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143000"/>
            <a:ext cx="7587435" cy="5213351"/>
          </a:xfrm>
        </p:spPr>
        <p:txBody>
          <a:bodyPr/>
          <a:lstStyle/>
          <a:p>
            <a:r>
              <a:rPr lang="en-US" dirty="0" smtClean="0"/>
              <a:t>ACS+WFC3 imaging </a:t>
            </a:r>
            <a:r>
              <a:rPr lang="en-US" dirty="0" smtClean="0"/>
              <a:t>of parallel fields in </a:t>
            </a:r>
            <a:r>
              <a:rPr lang="en-US" dirty="0"/>
              <a:t>4 filters: </a:t>
            </a:r>
            <a:r>
              <a:rPr lang="en-US" dirty="0" smtClean="0"/>
              <a:t> F606W</a:t>
            </a:r>
            <a:r>
              <a:rPr lang="en-US" dirty="0"/>
              <a:t>, F098M, F125W, </a:t>
            </a:r>
            <a:r>
              <a:rPr lang="en-US" dirty="0" smtClean="0"/>
              <a:t>F160W</a:t>
            </a:r>
            <a:endParaRPr lang="en-US" dirty="0" smtClean="0"/>
          </a:p>
          <a:p>
            <a:r>
              <a:rPr lang="en-US" dirty="0" smtClean="0"/>
              <a:t>29 new fields added in April 2014</a:t>
            </a:r>
          </a:p>
          <a:p>
            <a:r>
              <a:rPr lang="en-US" dirty="0" smtClean="0"/>
              <a:t>71 fields released in total</a:t>
            </a:r>
          </a:p>
          <a:p>
            <a:r>
              <a:rPr lang="en-US" dirty="0" smtClean="0"/>
              <a:t>typical depth 1-3 orbits</a:t>
            </a:r>
            <a:br>
              <a:rPr lang="en-US" dirty="0" smtClean="0"/>
            </a:br>
            <a:r>
              <a:rPr lang="en-US" dirty="0" smtClean="0"/>
              <a:t>per field (depending</a:t>
            </a:r>
            <a:br>
              <a:rPr lang="en-US" dirty="0" smtClean="0"/>
            </a:br>
            <a:r>
              <a:rPr lang="en-US" dirty="0" smtClean="0"/>
              <a:t>on filter </a:t>
            </a:r>
            <a:r>
              <a:rPr lang="en-US" dirty="0" smtClean="0"/>
              <a:t>mix)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7932" y="3815164"/>
            <a:ext cx="3666067" cy="3042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7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48818" y="21868"/>
            <a:ext cx="7917382" cy="1470025"/>
          </a:xfrm>
        </p:spPr>
        <p:txBody>
          <a:bodyPr/>
          <a:lstStyle/>
          <a:p>
            <a:r>
              <a:rPr lang="en-US" dirty="0" smtClean="0"/>
              <a:t>HLSP</a:t>
            </a:r>
            <a:br>
              <a:rPr lang="en-US" dirty="0" smtClean="0"/>
            </a:br>
            <a:r>
              <a:rPr lang="en-US" dirty="0" smtClean="0"/>
              <a:t>(Part 2 – non-HST-image HLSP)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1184" y="5967272"/>
            <a:ext cx="6041216" cy="598628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Scott Fleming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48818" y="1827628"/>
            <a:ext cx="7917382" cy="3976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rgbClr val="0000FF"/>
                </a:solidFill>
              </a:rPr>
              <a:t>Frontier Field Lens Models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GCAT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BCSCAT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COS IGN Survey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All-Sky GALEX UV Emission Maps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UV </a:t>
            </a:r>
            <a:r>
              <a:rPr lang="en-US" sz="2800" dirty="0" err="1" smtClean="0">
                <a:solidFill>
                  <a:srgbClr val="0000FF"/>
                </a:solidFill>
              </a:rPr>
              <a:t>Linelist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smtClean="0">
                <a:solidFill>
                  <a:srgbClr val="0000FF"/>
                </a:solidFill>
              </a:rPr>
              <a:t>of White Dwarf G191-B2B</a:t>
            </a:r>
          </a:p>
          <a:p>
            <a:r>
              <a:rPr lang="en-US" sz="2800" i="1" dirty="0" smtClean="0">
                <a:solidFill>
                  <a:srgbClr val="0000FF"/>
                </a:solidFill>
              </a:rPr>
              <a:t>HST Moving Target Re-processed Images</a:t>
            </a:r>
          </a:p>
        </p:txBody>
      </p:sp>
    </p:spTree>
    <p:extLst>
      <p:ext uri="{BB962C8B-B14F-4D97-AF65-F5344CB8AC3E}">
        <p14:creationId xmlns:p14="http://schemas.microsoft.com/office/powerpoint/2010/main" val="1619137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048818" y="-222964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Frontier Fields Lens Models</a:t>
            </a:r>
          </a:p>
          <a:p>
            <a:r>
              <a:rPr lang="en-US" sz="2400" dirty="0"/>
              <a:t>http://</a:t>
            </a:r>
            <a:r>
              <a:rPr lang="en-US" sz="2400" dirty="0" err="1"/>
              <a:t>archive.stsci.edu</a:t>
            </a:r>
            <a:r>
              <a:rPr lang="en-US" sz="2400" dirty="0"/>
              <a:t>/</a:t>
            </a:r>
            <a:r>
              <a:rPr lang="en-US" sz="2400" dirty="0" err="1"/>
              <a:t>prepds</a:t>
            </a:r>
            <a:r>
              <a:rPr lang="en-US" sz="2400" dirty="0"/>
              <a:t>/frontier/</a:t>
            </a:r>
            <a:r>
              <a:rPr lang="en-US" sz="2400" dirty="0" err="1"/>
              <a:t>lensmodels</a:t>
            </a:r>
            <a:r>
              <a:rPr lang="en-US" sz="2400" dirty="0"/>
              <a:t>/</a:t>
            </a:r>
          </a:p>
        </p:txBody>
      </p:sp>
      <p:pic>
        <p:nvPicPr>
          <p:cNvPr id="2" name="Picture 1" descr="ff_models_galle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18" y="1117600"/>
            <a:ext cx="8005076" cy="25273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048818" y="3643728"/>
            <a:ext cx="7917382" cy="336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Models from 5 independent teams released prior to FF observations – important results comparing FF data with the (pre-FF) models.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HLSP page includes Interactive Displays for model maps, lens tool calculator written by Dan Coe.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New models include first external team (GLAFIC) and first models that include data obs. during FF.</a:t>
            </a:r>
          </a:p>
        </p:txBody>
      </p:sp>
    </p:spTree>
    <p:extLst>
      <p:ext uri="{BB962C8B-B14F-4D97-AF65-F5344CB8AC3E}">
        <p14:creationId xmlns:p14="http://schemas.microsoft.com/office/powerpoint/2010/main" val="2272615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048818" y="-244832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GALEX Unique Source Catalogs</a:t>
            </a:r>
          </a:p>
          <a:p>
            <a:r>
              <a:rPr lang="en-US" sz="2400" dirty="0"/>
              <a:t>http://archive.stsci.edu/prepds</a:t>
            </a:r>
            <a:r>
              <a:rPr lang="en-US" sz="2400" dirty="0" smtClean="0"/>
              <a:t>/{gcat, </a:t>
            </a:r>
            <a:r>
              <a:rPr lang="en-US" sz="2400" dirty="0" err="1" smtClean="0"/>
              <a:t>bcscat</a:t>
            </a:r>
            <a:r>
              <a:rPr lang="en-US" sz="2400" dirty="0" smtClean="0"/>
              <a:t>}</a:t>
            </a:r>
            <a:endParaRPr lang="en-US" sz="2400" dirty="0"/>
          </a:p>
        </p:txBody>
      </p:sp>
      <p:pic>
        <p:nvPicPr>
          <p:cNvPr id="2" name="Picture 1" descr="gcat_asc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18" y="1143000"/>
            <a:ext cx="3921760" cy="2451100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1048818" y="3440528"/>
            <a:ext cx="3921760" cy="336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GCAT (Seibert et al.)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AIS, MIS -&gt; GR6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GR7 in </a:t>
            </a:r>
            <a:r>
              <a:rPr lang="en-US" sz="2800" dirty="0" err="1" smtClean="0">
                <a:solidFill>
                  <a:srgbClr val="0000FF"/>
                </a:solidFill>
              </a:rPr>
              <a:t>Kepler</a:t>
            </a:r>
            <a:r>
              <a:rPr lang="en-US" sz="2800" dirty="0" smtClean="0">
                <a:solidFill>
                  <a:srgbClr val="0000FF"/>
                </a:solidFill>
              </a:rPr>
              <a:t> area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NUV-based catalog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S:N_NUV &gt; 3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“best” (deepest) obs. for a source</a:t>
            </a:r>
          </a:p>
        </p:txBody>
      </p:sp>
      <p:pic>
        <p:nvPicPr>
          <p:cNvPr id="3" name="Picture 2" descr="bcsca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1143000"/>
            <a:ext cx="3240564" cy="24511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074718" y="3440528"/>
            <a:ext cx="3921760" cy="33666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BCSCAT (Bianchi, Conti, &amp; </a:t>
            </a:r>
            <a:r>
              <a:rPr lang="en-US" sz="2800" dirty="0" err="1" smtClean="0">
                <a:solidFill>
                  <a:srgbClr val="0000FF"/>
                </a:solidFill>
              </a:rPr>
              <a:t>Shiao</a:t>
            </a:r>
            <a:r>
              <a:rPr lang="en-US" sz="2800" dirty="0" smtClean="0">
                <a:solidFill>
                  <a:srgbClr val="0000FF"/>
                </a:solidFill>
              </a:rPr>
              <a:t>, 2014 </a:t>
            </a:r>
            <a:r>
              <a:rPr lang="en-US" sz="2800" i="1" dirty="0" err="1" smtClean="0">
                <a:solidFill>
                  <a:srgbClr val="0000FF"/>
                </a:solidFill>
              </a:rPr>
              <a:t>AdSpR</a:t>
            </a:r>
            <a:r>
              <a:rPr lang="en-US" sz="2800" dirty="0" smtClean="0">
                <a:solidFill>
                  <a:srgbClr val="0000FF"/>
                </a:solidFill>
              </a:rPr>
              <a:t>, 53, 900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AIS, MIS -&gt; GR7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Must have at least one obs. when FUV+NUV detectors on</a:t>
            </a:r>
          </a:p>
        </p:txBody>
      </p:sp>
    </p:spTree>
    <p:extLst>
      <p:ext uri="{BB962C8B-B14F-4D97-AF65-F5344CB8AC3E}">
        <p14:creationId xmlns:p14="http://schemas.microsoft.com/office/powerpoint/2010/main" val="2578241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48818" y="-244832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COS Survey of </a:t>
            </a:r>
            <a:r>
              <a:rPr lang="en-US" dirty="0" smtClean="0"/>
              <a:t>IGM</a:t>
            </a:r>
          </a:p>
          <a:p>
            <a:r>
              <a:rPr lang="en-US" sz="2400" dirty="0"/>
              <a:t>http://</a:t>
            </a:r>
            <a:r>
              <a:rPr lang="en-US" sz="2400" dirty="0" err="1"/>
              <a:t>archive.stsci.edu</a:t>
            </a:r>
            <a:r>
              <a:rPr lang="en-US" sz="2400" dirty="0"/>
              <a:t>/</a:t>
            </a:r>
            <a:r>
              <a:rPr lang="en-US" sz="2400" dirty="0" err="1"/>
              <a:t>prepds</a:t>
            </a:r>
            <a:r>
              <a:rPr lang="en-US" sz="2400" dirty="0"/>
              <a:t>/</a:t>
            </a:r>
            <a:r>
              <a:rPr lang="en-US" sz="2400" dirty="0" err="1"/>
              <a:t>igm</a:t>
            </a:r>
            <a:r>
              <a:rPr lang="en-US" sz="2400" dirty="0"/>
              <a:t>/</a:t>
            </a:r>
          </a:p>
        </p:txBody>
      </p:sp>
      <p:pic>
        <p:nvPicPr>
          <p:cNvPr id="2" name="Picture 1" descr="cosig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18" y="1041400"/>
            <a:ext cx="7911796" cy="2844799"/>
          </a:xfrm>
          <a:prstGeom prst="rect">
            <a:avLst/>
          </a:prstGeom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1048818" y="3886199"/>
            <a:ext cx="7911796" cy="3188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err="1" smtClean="0">
                <a:solidFill>
                  <a:srgbClr val="0000FF"/>
                </a:solidFill>
              </a:rPr>
              <a:t>Coadd</a:t>
            </a:r>
            <a:r>
              <a:rPr lang="en-US" sz="2800" dirty="0" smtClean="0">
                <a:solidFill>
                  <a:srgbClr val="0000FF"/>
                </a:solidFill>
              </a:rPr>
              <a:t> spectra of 75 bright AGN (Danforth et al.)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Spectral features identified semi-automatically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Galactic (MW) and intergalactic (</a:t>
            </a:r>
            <a:r>
              <a:rPr lang="en-US" sz="2800" dirty="0" err="1" smtClean="0">
                <a:solidFill>
                  <a:srgbClr val="0000FF"/>
                </a:solidFill>
              </a:rPr>
              <a:t>redshifted</a:t>
            </a:r>
            <a:r>
              <a:rPr lang="en-US" sz="2800" dirty="0" smtClean="0">
                <a:solidFill>
                  <a:srgbClr val="0000FF"/>
                </a:solidFill>
              </a:rPr>
              <a:t>) features from multiple species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&gt;2,500 </a:t>
            </a:r>
            <a:r>
              <a:rPr lang="en-US" sz="2800" dirty="0" err="1" smtClean="0">
                <a:solidFill>
                  <a:srgbClr val="0000FF"/>
                </a:solidFill>
              </a:rPr>
              <a:t>redshifted</a:t>
            </a:r>
            <a:r>
              <a:rPr lang="en-US" sz="2800" dirty="0" smtClean="0">
                <a:solidFill>
                  <a:srgbClr val="0000FF"/>
                </a:solidFill>
              </a:rPr>
              <a:t> IGM systems at z &lt; 0.723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Spectra, </a:t>
            </a:r>
            <a:r>
              <a:rPr lang="en-US" sz="2800" dirty="0" err="1" smtClean="0">
                <a:solidFill>
                  <a:srgbClr val="0000FF"/>
                </a:solidFill>
              </a:rPr>
              <a:t>linelists</a:t>
            </a:r>
            <a:r>
              <a:rPr lang="en-US" sz="2800" dirty="0" smtClean="0">
                <a:solidFill>
                  <a:srgbClr val="0000FF"/>
                </a:solidFill>
              </a:rPr>
              <a:t>, preview plots (above)</a:t>
            </a:r>
          </a:p>
        </p:txBody>
      </p:sp>
    </p:spTree>
    <p:extLst>
      <p:ext uri="{BB962C8B-B14F-4D97-AF65-F5344CB8AC3E}">
        <p14:creationId xmlns:p14="http://schemas.microsoft.com/office/powerpoint/2010/main" val="87443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urthy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54100"/>
            <a:ext cx="7670800" cy="38354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048818" y="-244832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GALEX UV Emission Maps</a:t>
            </a:r>
          </a:p>
          <a:p>
            <a:r>
              <a:rPr lang="en-US" sz="2400" dirty="0"/>
              <a:t>http://</a:t>
            </a:r>
            <a:r>
              <a:rPr lang="en-US" sz="2400" dirty="0" err="1"/>
              <a:t>archive.stsci.edu</a:t>
            </a:r>
            <a:r>
              <a:rPr lang="en-US" sz="2400" dirty="0"/>
              <a:t>/</a:t>
            </a:r>
            <a:r>
              <a:rPr lang="en-US" sz="2400" dirty="0" err="1"/>
              <a:t>prepds</a:t>
            </a:r>
            <a:r>
              <a:rPr lang="en-US" sz="2400" dirty="0"/>
              <a:t>/</a:t>
            </a:r>
            <a:r>
              <a:rPr lang="en-US" sz="2400" dirty="0" err="1"/>
              <a:t>uv-bkgd</a:t>
            </a:r>
            <a:r>
              <a:rPr lang="en-US" sz="2400" dirty="0"/>
              <a:t>/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1048818" y="4787899"/>
            <a:ext cx="7911796" cy="172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Maps of diffuse emission (GR7, J. Murthy)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err="1" smtClean="0">
                <a:solidFill>
                  <a:srgbClr val="0000FF"/>
                </a:solidFill>
              </a:rPr>
              <a:t>Geocoronal</a:t>
            </a:r>
            <a:r>
              <a:rPr lang="en-US" sz="2800" dirty="0" smtClean="0">
                <a:solidFill>
                  <a:srgbClr val="0000FF"/>
                </a:solidFill>
              </a:rPr>
              <a:t> and zodiacal components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2 </a:t>
            </a:r>
            <a:r>
              <a:rPr lang="en-US" sz="2800" dirty="0" err="1" smtClean="0">
                <a:solidFill>
                  <a:srgbClr val="0000FF"/>
                </a:solidFill>
              </a:rPr>
              <a:t>arcminute</a:t>
            </a:r>
            <a:r>
              <a:rPr lang="en-US" sz="2800" dirty="0" smtClean="0">
                <a:solidFill>
                  <a:srgbClr val="0000FF"/>
                </a:solidFill>
              </a:rPr>
              <a:t> resolution, includes 100 micron map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FITS projections, </a:t>
            </a:r>
            <a:r>
              <a:rPr lang="en-US" sz="2800" dirty="0" err="1" smtClean="0">
                <a:solidFill>
                  <a:srgbClr val="0000FF"/>
                </a:solidFill>
              </a:rPr>
              <a:t>CasJobs</a:t>
            </a:r>
            <a:r>
              <a:rPr lang="en-US" sz="2800" dirty="0" smtClean="0">
                <a:solidFill>
                  <a:srgbClr val="0000FF"/>
                </a:solidFill>
              </a:rPr>
              <a:t> tables, telemetry</a:t>
            </a:r>
          </a:p>
        </p:txBody>
      </p:sp>
    </p:spTree>
    <p:extLst>
      <p:ext uri="{BB962C8B-B14F-4D97-AF65-F5344CB8AC3E}">
        <p14:creationId xmlns:p14="http://schemas.microsoft.com/office/powerpoint/2010/main" val="2807777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048818" y="-244832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UV </a:t>
            </a:r>
            <a:r>
              <a:rPr lang="en-US" dirty="0" err="1" smtClean="0"/>
              <a:t>Linelist</a:t>
            </a:r>
            <a:r>
              <a:rPr lang="en-US" dirty="0" smtClean="0"/>
              <a:t> of a White Dwarf</a:t>
            </a:r>
          </a:p>
          <a:p>
            <a:r>
              <a:rPr lang="en-US" sz="2400" dirty="0"/>
              <a:t>http://</a:t>
            </a:r>
            <a:r>
              <a:rPr lang="en-US" sz="2400" dirty="0" err="1"/>
              <a:t>archive.stsci.edu</a:t>
            </a:r>
            <a:r>
              <a:rPr lang="en-US" sz="2400" dirty="0"/>
              <a:t>/</a:t>
            </a:r>
            <a:r>
              <a:rPr lang="en-US" sz="2400" dirty="0" err="1"/>
              <a:t>prepds</a:t>
            </a:r>
            <a:r>
              <a:rPr lang="en-US" sz="2400" dirty="0" smtClean="0"/>
              <a:t>/</a:t>
            </a:r>
            <a:r>
              <a:rPr lang="en-US" sz="2400" dirty="0" err="1" smtClean="0"/>
              <a:t>wd-linelist</a:t>
            </a:r>
            <a:r>
              <a:rPr lang="en-US" sz="2400" dirty="0" smtClean="0"/>
              <a:t>/</a:t>
            </a:r>
            <a:endParaRPr lang="en-US" sz="2400" dirty="0"/>
          </a:p>
        </p:txBody>
      </p:sp>
      <p:pic>
        <p:nvPicPr>
          <p:cNvPr id="2" name="Picture 1" descr="preval_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8" y="1066800"/>
            <a:ext cx="3882326" cy="2743200"/>
          </a:xfrm>
          <a:prstGeom prst="rect">
            <a:avLst/>
          </a:prstGeom>
        </p:spPr>
      </p:pic>
      <p:pic>
        <p:nvPicPr>
          <p:cNvPr id="4" name="Picture 3" descr="preval_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1" y="1066800"/>
            <a:ext cx="3848208" cy="2743200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1048818" y="3886199"/>
            <a:ext cx="7911796" cy="172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Most complete </a:t>
            </a:r>
            <a:r>
              <a:rPr lang="en-US" sz="2800" dirty="0" err="1" smtClean="0">
                <a:solidFill>
                  <a:srgbClr val="0000FF"/>
                </a:solidFill>
              </a:rPr>
              <a:t>linelist</a:t>
            </a:r>
            <a:r>
              <a:rPr lang="en-US" sz="2800" dirty="0" smtClean="0">
                <a:solidFill>
                  <a:srgbClr val="0000FF"/>
                </a:solidFill>
              </a:rPr>
              <a:t> of a white dwarf to-date  (</a:t>
            </a:r>
            <a:r>
              <a:rPr lang="en-US" sz="2800" dirty="0" err="1" smtClean="0">
                <a:solidFill>
                  <a:srgbClr val="0000FF"/>
                </a:solidFill>
              </a:rPr>
              <a:t>Preval</a:t>
            </a:r>
            <a:r>
              <a:rPr lang="en-US" sz="2800" dirty="0" smtClean="0">
                <a:solidFill>
                  <a:srgbClr val="0000FF"/>
                </a:solidFill>
              </a:rPr>
              <a:t> et al.)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Over 150 spectra from STIS and FUSE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Nearly 950 lines identified using latest spectral libraries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Individual spectra, </a:t>
            </a:r>
            <a:r>
              <a:rPr lang="en-US" sz="2800" dirty="0" err="1" smtClean="0">
                <a:solidFill>
                  <a:srgbClr val="0000FF"/>
                </a:solidFill>
              </a:rPr>
              <a:t>coadded</a:t>
            </a:r>
            <a:r>
              <a:rPr lang="en-US" sz="2800" dirty="0" smtClean="0">
                <a:solidFill>
                  <a:srgbClr val="0000FF"/>
                </a:solidFill>
              </a:rPr>
              <a:t> spectra, </a:t>
            </a:r>
            <a:r>
              <a:rPr lang="en-US" sz="2800" dirty="0" err="1" smtClean="0">
                <a:solidFill>
                  <a:srgbClr val="0000FF"/>
                </a:solidFill>
              </a:rPr>
              <a:t>linelists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19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048818" y="21868"/>
            <a:ext cx="7409381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 smtClean="0"/>
              <a:t>In Progress</a:t>
            </a:r>
            <a:r>
              <a:rPr lang="en-US" dirty="0" smtClean="0"/>
              <a:t>: HST Moving Target Re-processed Images</a:t>
            </a:r>
            <a:endParaRPr lang="en-US" i="1" dirty="0"/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1048818" y="3886199"/>
            <a:ext cx="7911796" cy="172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WFPC-2, WFC-3, and ACS re-processed with different CR rejection and drizzling, optimized for moving targets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Includes predicted ephemerides of known moving targets within an image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>
                <a:solidFill>
                  <a:srgbClr val="0000FF"/>
                </a:solidFill>
              </a:rPr>
              <a:t>Includes a “MAST Classic” search interface</a:t>
            </a:r>
          </a:p>
        </p:txBody>
      </p:sp>
      <p:pic>
        <p:nvPicPr>
          <p:cNvPr id="2" name="Picture 1" descr="hlsp_mt_hst_acs-hrc_j8eqa1o4q-saturn_f550m_v1-0_sci-linscale-THUM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00" y="1346199"/>
            <a:ext cx="2489200" cy="2540000"/>
          </a:xfrm>
          <a:prstGeom prst="rect">
            <a:avLst/>
          </a:prstGeom>
        </p:spPr>
      </p:pic>
      <p:pic>
        <p:nvPicPr>
          <p:cNvPr id="4" name="Picture 3" descr="hlsp_mt_hst_wfc3-uvis_ib4w12e4q-pluto_f555w_v1-0_sci-logscale-THUM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346199"/>
            <a:ext cx="2540000" cy="2540000"/>
          </a:xfrm>
          <a:prstGeom prst="rect">
            <a:avLst/>
          </a:prstGeom>
        </p:spPr>
      </p:pic>
      <p:pic>
        <p:nvPicPr>
          <p:cNvPr id="5" name="Picture 4" descr="hlsp_mt_hst_wfpc2_u2mi0101t-mars_f336w_v1-0_sci-linscale-THUMB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0" y="1346199"/>
            <a:ext cx="2540000" cy="191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09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0"/>
            <a:ext cx="7587435" cy="1143000"/>
          </a:xfrm>
        </p:spPr>
        <p:txBody>
          <a:bodyPr/>
          <a:lstStyle/>
          <a:p>
            <a:r>
              <a:rPr lang="en-US" dirty="0" smtClean="0"/>
              <a:t>1. HST Imaging HLSP's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Frontier </a:t>
            </a:r>
            <a:r>
              <a:rPr lang="en-US" dirty="0" smtClean="0"/>
              <a:t>Fields </a:t>
            </a:r>
            <a:r>
              <a:rPr lang="en-US" sz="2800" dirty="0" smtClean="0"/>
              <a:t>(PI: J. </a:t>
            </a:r>
            <a:r>
              <a:rPr lang="en-US" sz="2800" dirty="0" err="1" smtClean="0"/>
              <a:t>Lotz</a:t>
            </a:r>
            <a:r>
              <a:rPr lang="en-US" sz="2800" dirty="0" smtClean="0"/>
              <a:t>, M. Mountain)</a:t>
            </a:r>
            <a:endParaRPr lang="en-US" sz="2800" dirty="0" smtClean="0"/>
          </a:p>
          <a:p>
            <a:r>
              <a:rPr lang="en-US" dirty="0"/>
              <a:t>HST 24</a:t>
            </a:r>
            <a:r>
              <a:rPr lang="en-US" baseline="30000" dirty="0"/>
              <a:t>th</a:t>
            </a:r>
            <a:r>
              <a:rPr lang="en-US" dirty="0"/>
              <a:t> </a:t>
            </a:r>
            <a:r>
              <a:rPr lang="en-US" dirty="0" smtClean="0"/>
              <a:t>Anniversary </a:t>
            </a:r>
            <a:r>
              <a:rPr lang="en-US" sz="2800" dirty="0" smtClean="0"/>
              <a:t>(PI: Z. </a:t>
            </a:r>
            <a:r>
              <a:rPr lang="en-US" sz="2800" dirty="0" err="1" smtClean="0"/>
              <a:t>Levay</a:t>
            </a:r>
            <a:r>
              <a:rPr lang="en-US" sz="2800" dirty="0" smtClean="0"/>
              <a:t>)</a:t>
            </a:r>
            <a:endParaRPr lang="en-US" sz="2800" dirty="0"/>
          </a:p>
          <a:p>
            <a:r>
              <a:rPr lang="en-US" dirty="0" smtClean="0"/>
              <a:t>CANDELS </a:t>
            </a:r>
            <a:r>
              <a:rPr lang="en-US" sz="2800" dirty="0" smtClean="0"/>
              <a:t>(PI: S. Faber, H. </a:t>
            </a:r>
            <a:r>
              <a:rPr lang="en-US" sz="2800" dirty="0" smtClean="0"/>
              <a:t>Ferguson)</a:t>
            </a:r>
            <a:endParaRPr lang="en-US" sz="2800" dirty="0" smtClean="0"/>
          </a:p>
          <a:p>
            <a:r>
              <a:rPr lang="en-US" dirty="0" smtClean="0"/>
              <a:t>CLASH </a:t>
            </a:r>
            <a:r>
              <a:rPr lang="en-US" sz="2800" dirty="0" smtClean="0"/>
              <a:t>(PI: M. Postman)</a:t>
            </a:r>
            <a:endParaRPr lang="en-US" sz="2800" dirty="0" smtClean="0"/>
          </a:p>
          <a:p>
            <a:r>
              <a:rPr lang="en-US" dirty="0" smtClean="0"/>
              <a:t>PHAT </a:t>
            </a:r>
            <a:r>
              <a:rPr lang="en-US" sz="2800" dirty="0" smtClean="0"/>
              <a:t>(PI: J. </a:t>
            </a:r>
            <a:r>
              <a:rPr lang="en-US" sz="2800" dirty="0" err="1" smtClean="0"/>
              <a:t>Dalcanton</a:t>
            </a:r>
            <a:r>
              <a:rPr lang="en-US" sz="2800" dirty="0" smtClean="0"/>
              <a:t>)</a:t>
            </a:r>
            <a:endParaRPr lang="en-US" sz="2800" dirty="0"/>
          </a:p>
          <a:p>
            <a:r>
              <a:rPr lang="en-US" dirty="0" err="1" smtClean="0"/>
              <a:t>BoRG</a:t>
            </a:r>
            <a:r>
              <a:rPr lang="en-US" dirty="0" smtClean="0"/>
              <a:t> </a:t>
            </a:r>
            <a:r>
              <a:rPr lang="en-US" sz="2800" dirty="0" smtClean="0"/>
              <a:t>(PI: M. </a:t>
            </a:r>
            <a:r>
              <a:rPr lang="en-US" sz="2800" dirty="0" err="1" smtClean="0"/>
              <a:t>Trenti</a:t>
            </a:r>
            <a:r>
              <a:rPr lang="en-US" sz="2800" dirty="0" smtClean="0"/>
              <a:t>)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415041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0"/>
            <a:ext cx="7587435" cy="1143000"/>
          </a:xfrm>
        </p:spPr>
        <p:txBody>
          <a:bodyPr/>
          <a:lstStyle/>
          <a:p>
            <a:r>
              <a:rPr lang="en-US" dirty="0" smtClean="0"/>
              <a:t>Frontier </a:t>
            </a:r>
            <a:r>
              <a:rPr lang="en-US" dirty="0" smtClean="0"/>
              <a:t>Fields</a:t>
            </a:r>
            <a:br>
              <a:rPr lang="en-US" dirty="0" smtClean="0"/>
            </a:br>
            <a:r>
              <a:rPr lang="en-US" sz="2400" dirty="0" smtClean="0">
                <a:hlinkClick r:id="rId2"/>
              </a:rPr>
              <a:t>http://</a:t>
            </a:r>
            <a:r>
              <a:rPr lang="en-US" sz="2400" dirty="0" err="1" smtClean="0">
                <a:hlinkClick r:id="rId2"/>
              </a:rPr>
              <a:t>archive.stsci.edu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err="1" smtClean="0">
                <a:hlinkClick r:id="rId2"/>
              </a:rPr>
              <a:t>prepds</a:t>
            </a:r>
            <a:r>
              <a:rPr lang="en-US" sz="2400" dirty="0" smtClean="0">
                <a:hlinkClick r:id="rId2"/>
              </a:rPr>
              <a:t>/frontier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143000"/>
            <a:ext cx="8044636" cy="5715000"/>
          </a:xfrm>
        </p:spPr>
        <p:txBody>
          <a:bodyPr/>
          <a:lstStyle/>
          <a:p>
            <a:r>
              <a:rPr lang="en-US" dirty="0" smtClean="0"/>
              <a:t>4 (or 6) clusters, each with parallel field</a:t>
            </a:r>
          </a:p>
          <a:p>
            <a:r>
              <a:rPr lang="en-US" dirty="0" smtClean="0"/>
              <a:t>each observed with 3 ACS, 4 WFC3 filters</a:t>
            </a:r>
          </a:p>
          <a:p>
            <a:r>
              <a:rPr lang="en-US" dirty="0" smtClean="0"/>
              <a:t>total 140 orbits each cluster (and parallel)</a:t>
            </a:r>
          </a:p>
          <a:p>
            <a:r>
              <a:rPr lang="en-US" dirty="0" smtClean="0"/>
              <a:t>Cumulative v0.5 releases during each epoch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year complete:</a:t>
            </a:r>
          </a:p>
          <a:p>
            <a:pPr lvl="1"/>
            <a:r>
              <a:rPr lang="en-US" dirty="0" err="1" smtClean="0"/>
              <a:t>Abell</a:t>
            </a:r>
            <a:r>
              <a:rPr lang="en-US" dirty="0" smtClean="0"/>
              <a:t> 2744 (9x v0.5 releases + 2x v1.0 releases)</a:t>
            </a:r>
          </a:p>
          <a:p>
            <a:pPr lvl="1"/>
            <a:r>
              <a:rPr lang="en-US" dirty="0" smtClean="0"/>
              <a:t>MACS0416 (8x </a:t>
            </a:r>
            <a:r>
              <a:rPr lang="en-US" dirty="0"/>
              <a:t>v0.5 </a:t>
            </a:r>
            <a:r>
              <a:rPr lang="en-US" dirty="0" smtClean="0"/>
              <a:t>releases</a:t>
            </a:r>
            <a:r>
              <a:rPr lang="en-US" dirty="0"/>
              <a:t> </a:t>
            </a:r>
            <a:r>
              <a:rPr lang="en-US" dirty="0" smtClean="0"/>
              <a:t>+ 2x </a:t>
            </a:r>
            <a:r>
              <a:rPr lang="en-US" dirty="0"/>
              <a:t>v1.0 releases</a:t>
            </a:r>
            <a:r>
              <a:rPr lang="en-US" dirty="0" smtClean="0"/>
              <a:t>)</a:t>
            </a:r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year in progress:</a:t>
            </a:r>
          </a:p>
          <a:p>
            <a:pPr lvl="1"/>
            <a:r>
              <a:rPr lang="en-US" dirty="0" smtClean="0"/>
              <a:t>MACS0717 (2x v0.5 releases, v1.0 in progress)</a:t>
            </a:r>
          </a:p>
          <a:p>
            <a:pPr lvl="1"/>
            <a:r>
              <a:rPr lang="en-US" dirty="0" smtClean="0"/>
              <a:t>MACS1149 (one v0.5 release to date)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311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0"/>
            <a:ext cx="7587435" cy="1143000"/>
          </a:xfrm>
        </p:spPr>
        <p:txBody>
          <a:bodyPr/>
          <a:lstStyle/>
          <a:p>
            <a:r>
              <a:rPr lang="en-US" dirty="0" smtClean="0"/>
              <a:t>Frontier Fields: </a:t>
            </a:r>
            <a:r>
              <a:rPr lang="en-US" dirty="0" err="1" smtClean="0"/>
              <a:t>Abell</a:t>
            </a:r>
            <a:r>
              <a:rPr lang="en-US" dirty="0" smtClean="0"/>
              <a:t> </a:t>
            </a:r>
            <a:r>
              <a:rPr lang="en-US" dirty="0"/>
              <a:t>2744</a:t>
            </a:r>
            <a:br>
              <a:rPr lang="en-US" dirty="0"/>
            </a:br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archive.stsci.edu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prepds</a:t>
            </a:r>
            <a:r>
              <a:rPr lang="en-US" sz="2400" dirty="0">
                <a:hlinkClick r:id="rId2"/>
              </a:rPr>
              <a:t>/frontier</a:t>
            </a:r>
            <a:r>
              <a:rPr lang="en-US" sz="2400" dirty="0" smtClean="0">
                <a:hlinkClick r:id="rId2"/>
              </a:rPr>
              <a:t>/abell2744.html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143000"/>
            <a:ext cx="7587435" cy="5213351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Abell</a:t>
            </a:r>
            <a:r>
              <a:rPr lang="en-US" dirty="0" smtClean="0"/>
              <a:t> 2744 main cluster and parallel field</a:t>
            </a:r>
          </a:p>
          <a:p>
            <a:pPr marL="0" indent="0">
              <a:buNone/>
            </a:pPr>
            <a:r>
              <a:rPr lang="en-US" sz="2800" dirty="0" smtClean="0"/>
              <a:t>(full depth: 140 orbits ACS+WFC3 on each field)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792" y="2260600"/>
            <a:ext cx="4019783" cy="44788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5708" y="2260600"/>
            <a:ext cx="3945135" cy="447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60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0"/>
            <a:ext cx="7587435" cy="1143000"/>
          </a:xfrm>
        </p:spPr>
        <p:txBody>
          <a:bodyPr/>
          <a:lstStyle/>
          <a:p>
            <a:r>
              <a:rPr lang="en-US" dirty="0" smtClean="0"/>
              <a:t>Frontier Fields: </a:t>
            </a:r>
            <a:r>
              <a:rPr lang="en-US" dirty="0"/>
              <a:t>MACS0416</a:t>
            </a:r>
            <a:br>
              <a:rPr lang="en-US" dirty="0"/>
            </a:br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archive.stsci.edu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prepds</a:t>
            </a:r>
            <a:r>
              <a:rPr lang="en-US" sz="2400" dirty="0">
                <a:hlinkClick r:id="rId2"/>
              </a:rPr>
              <a:t>/frontier/</a:t>
            </a:r>
            <a:r>
              <a:rPr lang="en-US" sz="2400" dirty="0" smtClean="0">
                <a:hlinkClick r:id="rId2"/>
              </a:rPr>
              <a:t>macs0416.</a:t>
            </a:r>
            <a:r>
              <a:rPr lang="en-US" sz="2400" dirty="0">
                <a:hlinkClick r:id="rId2"/>
              </a:rPr>
              <a:t>html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143000"/>
            <a:ext cx="7587435" cy="52133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MACS 0416 main cluster and parallel field</a:t>
            </a:r>
          </a:p>
          <a:p>
            <a:pPr marL="0" indent="0">
              <a:buNone/>
            </a:pPr>
            <a:r>
              <a:rPr lang="en-US" sz="2800" dirty="0" smtClean="0"/>
              <a:t>(full depth: 140 orbits ACS+WFC3 on each field)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800" y="2279761"/>
            <a:ext cx="4030133" cy="4476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3066" y="2277531"/>
            <a:ext cx="4011147" cy="4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0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0"/>
            <a:ext cx="7587435" cy="1143000"/>
          </a:xfrm>
        </p:spPr>
        <p:txBody>
          <a:bodyPr/>
          <a:lstStyle/>
          <a:p>
            <a:r>
              <a:rPr lang="en-US" dirty="0" smtClean="0"/>
              <a:t>Frontier Fields: MACS </a:t>
            </a:r>
            <a:r>
              <a:rPr lang="en-US" dirty="0"/>
              <a:t>0717</a:t>
            </a:r>
            <a:br>
              <a:rPr lang="en-US" dirty="0"/>
            </a:br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archive.stsci.edu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prepds</a:t>
            </a:r>
            <a:r>
              <a:rPr lang="en-US" sz="2400" dirty="0" smtClean="0">
                <a:hlinkClick r:id="rId2"/>
              </a:rPr>
              <a:t>/frontier/macs0717.html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143000"/>
            <a:ext cx="7587435" cy="521335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MACS 0717 main </a:t>
            </a:r>
            <a:r>
              <a:rPr lang="en-US" dirty="0"/>
              <a:t>cluster and parallel </a:t>
            </a:r>
            <a:r>
              <a:rPr lang="en-US" dirty="0" smtClean="0"/>
              <a:t>field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(in progress: 70 </a:t>
            </a:r>
            <a:r>
              <a:rPr lang="en-US" dirty="0"/>
              <a:t>orbits </a:t>
            </a:r>
            <a:r>
              <a:rPr lang="en-US" dirty="0" smtClean="0"/>
              <a:t>ACS on main cluster + 70 orbits WFC3/IR on parallel field)</a:t>
            </a:r>
            <a:endParaRPr lang="en-US" dirty="0"/>
          </a:p>
        </p:txBody>
      </p:sp>
      <p:pic>
        <p:nvPicPr>
          <p:cNvPr id="6" name="Picture 1" descr="macs071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21111" r="19878" b="20247"/>
          <a:stretch>
            <a:fillRect/>
          </a:stretch>
        </p:blipFill>
        <p:spPr bwMode="auto">
          <a:xfrm>
            <a:off x="880534" y="2834746"/>
            <a:ext cx="4217641" cy="4023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874" y="2834746"/>
            <a:ext cx="4174125" cy="402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07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631" y="0"/>
            <a:ext cx="7587435" cy="1143000"/>
          </a:xfrm>
        </p:spPr>
        <p:txBody>
          <a:bodyPr/>
          <a:lstStyle/>
          <a:p>
            <a:r>
              <a:rPr lang="en-US" dirty="0" smtClean="0"/>
              <a:t>HST 24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Anniversary</a:t>
            </a:r>
            <a:br>
              <a:rPr lang="en-US" dirty="0"/>
            </a:br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archive.stsci.edu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prepds</a:t>
            </a:r>
            <a:r>
              <a:rPr lang="en-US" sz="2400" dirty="0">
                <a:hlinkClick r:id="rId2"/>
              </a:rPr>
              <a:t>/heritage/</a:t>
            </a:r>
            <a:r>
              <a:rPr lang="en-US" sz="2400" dirty="0" smtClean="0">
                <a:hlinkClick r:id="rId2"/>
              </a:rPr>
              <a:t>ngc2174</a:t>
            </a:r>
            <a:endParaRPr lang="en-US" sz="24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698066" y="1600202"/>
            <a:ext cx="3189909" cy="47561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3-band WFC3/IR coverage (F105W, F125W, F160W) + ACS parallels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8631" y="1600202"/>
            <a:ext cx="4842933" cy="48429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310" y="3759200"/>
            <a:ext cx="3678238" cy="302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93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0"/>
            <a:ext cx="7587435" cy="1143000"/>
          </a:xfrm>
        </p:spPr>
        <p:txBody>
          <a:bodyPr/>
          <a:lstStyle/>
          <a:p>
            <a:r>
              <a:rPr lang="en-US" dirty="0"/>
              <a:t>CANDELS</a:t>
            </a:r>
            <a:br>
              <a:rPr lang="en-US" dirty="0"/>
            </a:br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err="1">
                <a:hlinkClick r:id="rId2"/>
              </a:rPr>
              <a:t>archive.stsci.edu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prepds</a:t>
            </a:r>
            <a:r>
              <a:rPr lang="en-US" sz="2400" dirty="0" smtClean="0">
                <a:hlinkClick r:id="rId2"/>
              </a:rPr>
              <a:t>/</a:t>
            </a:r>
            <a:r>
              <a:rPr lang="en-US" sz="2400" dirty="0" err="1" smtClean="0">
                <a:hlinkClick r:id="rId2"/>
              </a:rPr>
              <a:t>candels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143000"/>
            <a:ext cx="7587435" cy="5213351"/>
          </a:xfrm>
        </p:spPr>
        <p:txBody>
          <a:bodyPr/>
          <a:lstStyle/>
          <a:p>
            <a:r>
              <a:rPr lang="en-US" dirty="0" smtClean="0"/>
              <a:t>All 5 fields complete; mosaics delivered for all epochs; final mosaic was GOODS-N epoch 14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81" y="2226734"/>
            <a:ext cx="2233232" cy="23198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132" y="2599291"/>
            <a:ext cx="2056979" cy="213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4766" y="3179233"/>
            <a:ext cx="2652982" cy="275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9364" y="4445000"/>
            <a:ext cx="2225081" cy="23113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7666" y="4656666"/>
            <a:ext cx="1817558" cy="18880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39111" y="2599291"/>
            <a:ext cx="1103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GOODS-N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668989" y="6202351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555012" y="2860133"/>
            <a:ext cx="1022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COSMOS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8313718" y="4710667"/>
            <a:ext cx="54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EGS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77911" y="2125134"/>
            <a:ext cx="106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GOODS-S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968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9364" y="0"/>
            <a:ext cx="7587435" cy="1143000"/>
          </a:xfrm>
        </p:spPr>
        <p:txBody>
          <a:bodyPr/>
          <a:lstStyle/>
          <a:p>
            <a:r>
              <a:rPr lang="en-US" dirty="0"/>
              <a:t>CLASH</a:t>
            </a:r>
            <a:br>
              <a:rPr lang="en-US" dirty="0"/>
            </a:br>
            <a:r>
              <a:rPr lang="en-US" sz="2400" dirty="0">
                <a:hlinkClick r:id="rId2"/>
              </a:rPr>
              <a:t>http://</a:t>
            </a:r>
            <a:r>
              <a:rPr lang="en-US" sz="2400" dirty="0" err="1">
                <a:hlinkClick r:id="rId2"/>
              </a:rPr>
              <a:t>archive.stsci.edu</a:t>
            </a:r>
            <a:r>
              <a:rPr lang="en-US" sz="2400" dirty="0">
                <a:hlinkClick r:id="rId2"/>
              </a:rPr>
              <a:t>/</a:t>
            </a:r>
            <a:r>
              <a:rPr lang="en-US" sz="2400" dirty="0" err="1">
                <a:hlinkClick r:id="rId2"/>
              </a:rPr>
              <a:t>prepds</a:t>
            </a:r>
            <a:r>
              <a:rPr lang="en-US" sz="2400" dirty="0" smtClean="0">
                <a:hlinkClick r:id="rId2"/>
              </a:rPr>
              <a:t>/clash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9364" y="1143000"/>
            <a:ext cx="7909169" cy="5213351"/>
          </a:xfrm>
        </p:spPr>
        <p:txBody>
          <a:bodyPr/>
          <a:lstStyle/>
          <a:p>
            <a:r>
              <a:rPr lang="en-US" dirty="0" smtClean="0"/>
              <a:t>All 25 clusters complete (15 HST bands each)</a:t>
            </a:r>
          </a:p>
          <a:p>
            <a:r>
              <a:rPr lang="en-US" dirty="0" smtClean="0"/>
              <a:t>All HST mosaics delivered; Subaru images and catalogs also being delivered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364" y="2938796"/>
            <a:ext cx="2699248" cy="2870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465" y="2862596"/>
            <a:ext cx="4631267" cy="391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981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564</TotalTime>
  <Words>818</Words>
  <Application>Microsoft Macintosh PowerPoint</Application>
  <PresentationFormat>On-screen Show (4:3)</PresentationFormat>
  <Paragraphs>104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Highlights of New and Recent High-Level Science Products (HLSPs) http://archive.stsci.edu/hlsp</vt:lpstr>
      <vt:lpstr>1. HST Imaging HLSP's</vt:lpstr>
      <vt:lpstr>Frontier Fields http://archive.stsci.edu/prepds/frontier</vt:lpstr>
      <vt:lpstr>Frontier Fields: Abell 2744 http://archive.stsci.edu/prepds/frontier/abell2744.html</vt:lpstr>
      <vt:lpstr>Frontier Fields: MACS0416 http://archive.stsci.edu/prepds/frontier/macs0416.html</vt:lpstr>
      <vt:lpstr>Frontier Fields: MACS 0717 http://archive.stsci.edu/prepds/frontier/macs0717.html</vt:lpstr>
      <vt:lpstr>HST 24th Anniversary http://archive.stsci.edu/prepds/heritage/ngc2174</vt:lpstr>
      <vt:lpstr>CANDELS http://archive.stsci.edu/prepds/candels</vt:lpstr>
      <vt:lpstr>CLASH http://archive.stsci.edu/prepds/clash</vt:lpstr>
      <vt:lpstr>PHAT http://archive.stsci.edu/prepds/phat</vt:lpstr>
      <vt:lpstr>BoRG http://archive.stsci.edu/prepds/borg</vt:lpstr>
      <vt:lpstr>HLSP (Part 2 – non-HST-image HLSP)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 Koekemoer</dc:creator>
  <cp:lastModifiedBy>A K</cp:lastModifiedBy>
  <cp:revision>127</cp:revision>
  <cp:lastPrinted>2014-12-02T07:51:28Z</cp:lastPrinted>
  <dcterms:created xsi:type="dcterms:W3CDTF">2012-11-14T14:33:06Z</dcterms:created>
  <dcterms:modified xsi:type="dcterms:W3CDTF">2014-12-02T07:51:34Z</dcterms:modified>
</cp:coreProperties>
</file>