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8" r:id="rId3"/>
    <p:sldId id="265" r:id="rId4"/>
    <p:sldId id="266" r:id="rId5"/>
    <p:sldId id="261" r:id="rId6"/>
    <p:sldId id="262" r:id="rId7"/>
    <p:sldId id="259" r:id="rId8"/>
    <p:sldId id="260" r:id="rId9"/>
    <p:sldId id="267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E8"/>
    <a:srgbClr val="E5FFE3"/>
    <a:srgbClr val="E6F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31DD1-241B-F945-93A6-ADEBFCF42DFC}" type="datetimeFigureOut">
              <a:rPr lang="en-US" smtClean="0"/>
              <a:t>11/26/14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30546-A761-0C43-8679-924FFFF4C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84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7510-6E08-984F-9E41-B83C4DBE05C0}" type="datetimeFigureOut">
              <a:rPr lang="en-US" smtClean="0"/>
              <a:t>11/26/14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093D1-AC22-874A-B2FA-42FB574DAB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6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Input:</a:t>
            </a:r>
            <a:r>
              <a:rPr lang="en-US" baseline="0" dirty="0" smtClean="0"/>
              <a:t> thousands of HLA source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093D1-AC22-874A-B2FA-42FB574DAB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01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Hst_calib – latest</a:t>
            </a:r>
            <a:r>
              <a:rPr lang="en-US" baseline="0" dirty="0" smtClean="0"/>
              <a:t> flats, DQ arrays (bad pixels, saturations, cosmic rays).</a:t>
            </a:r>
          </a:p>
          <a:p>
            <a:r>
              <a:rPr lang="en-US" baseline="0" dirty="0" smtClean="0"/>
              <a:t>AstroDrizzle– improved geometric distortion correction, other Multidrizzle bugs</a:t>
            </a:r>
          </a:p>
          <a:p>
            <a:r>
              <a:rPr lang="en-US" dirty="0" smtClean="0"/>
              <a:t>Drizzlepac– improved</a:t>
            </a:r>
            <a:r>
              <a:rPr lang="en-US" baseline="0" dirty="0" smtClean="0"/>
              <a:t> image transformation methods for better intra-exposure alignments.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937F4-8212-3C46-B590-8466A960DD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1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How much science would have come from SDSS if everyone had to make their own catalog.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Reminder</a:t>
            </a:r>
            <a:r>
              <a:rPr lang="en-US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on quality of higher spatial resolution HST data. Typically 10 – 100 times more sources in the same FOV as SDSS.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CB9E-ED37-2142-A032-4751E04EA8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78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 + 2 HSC will do BOTH mosaics and time-variable (visit based) reductions.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The HLA started making mosaics but found it too hard. Needed better relative offsets between images before could continue, i.e., the HSC</a:t>
            </a:r>
          </a:p>
          <a:p>
            <a:endParaRPr lang="en-US" baseline="0" dirty="0" smtClean="0"/>
          </a:p>
          <a:p>
            <a:r>
              <a:rPr lang="en-US" baseline="0" dirty="0" smtClean="0"/>
              <a:t>4. SDSS brought  in a new era of “database astronomy”. The HSC will incorporate Hubble into this revolution.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CB9E-ED37-2142-A032-4751E04EA88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6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of IR and UVIS “parallels” (within a single visit using same Guide Stars)</a:t>
            </a:r>
          </a:p>
          <a:p>
            <a:endParaRPr lang="en-US" dirty="0" smtClean="0"/>
          </a:p>
          <a:p>
            <a:r>
              <a:rPr lang="en-US" dirty="0" smtClean="0"/>
              <a:t>The circle centered on zero, with the PA_V3</a:t>
            </a:r>
            <a:r>
              <a:rPr lang="en-US" baseline="0" dirty="0" smtClean="0"/>
              <a:t> correlation, indicates a shift between the IR and UVIS apertures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09263-B4D0-9C4F-899E-E0ACB557BAB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06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Changing</a:t>
            </a:r>
            <a:r>
              <a:rPr lang="en-US" baseline="0" dirty="0" smtClean="0"/>
              <a:t> the color coding to observation date shows that the thick radial distribution is a function of date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inner circle comes from later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09263-B4D0-9C4F-899E-E0ACB557BAB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395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Plotting the radial offset versus</a:t>
            </a:r>
            <a:r>
              <a:rPr lang="en-US" baseline="0" dirty="0" smtClean="0"/>
              <a:t> observation date makes the trend clear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was an FGS SIAP update on June 2011 at the date of the jump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Around those dates there is a general drift between the apertures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HSC will be a tremendous source of information on the relative positions of science instrument apertures over time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aperture offsets will dominate HST astrometry errors once the guide star positions are improved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09263-B4D0-9C4F-899E-E0ACB557BAB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1395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FCB9E-ED37-2142-A032-4751E04EA8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13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818" y="1395412"/>
            <a:ext cx="7409381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184" y="3009899"/>
            <a:ext cx="6041216" cy="22274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D478-FD18-3149-8E0A-14C1B17C919A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3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8533-1E07-8948-9541-55B039C87DFE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69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6182" y="274638"/>
            <a:ext cx="5440817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8992-4EF1-CA40-A7CB-26316463DD5D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99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A581F-EE2F-4745-8CF2-3D585DE432CD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5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46F5-C22A-D940-910B-59773C7D59A0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6932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A383-CF87-6E41-86B8-8F8203839944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59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E9B-B961-5444-839A-260E206AF0CA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084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8CC0-0566-BC4B-8F3F-05E0E5B27435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4972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F9C76-71FF-7040-B797-6BA3D6D73A85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9671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A9A97-5A43-784B-A88C-0B90218AB403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2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51A6-2C6D-574D-83EB-B56647DB9883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53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1F66C-191C-3943-837F-600C7B7109A9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7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2217-DF5C-AC46-AA22-611991AB8C4F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084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518C-CCFA-4943-9E77-1026A9B07E30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130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4D34-C5CC-2347-983F-064C338F5ABA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6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705" y="4406900"/>
            <a:ext cx="740400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705" y="2906713"/>
            <a:ext cx="740400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639E-3730-B64B-8A25-7B662B63A7B3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3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9364" y="1600200"/>
            <a:ext cx="365191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96" y="1600200"/>
            <a:ext cx="3651203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8842-892E-4D47-BBAC-586607656288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5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364" y="1535113"/>
            <a:ext cx="36519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9363" y="2174874"/>
            <a:ext cx="3651915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97" y="1535113"/>
            <a:ext cx="365120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5597" y="2174875"/>
            <a:ext cx="3651203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8D2E-162B-1442-B965-196D850D9980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A88D-C443-D543-B80B-FDF7B475D790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4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81BD6-7FD3-5342-A305-375645829DD0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53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320" y="273050"/>
            <a:ext cx="313382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641" y="273050"/>
            <a:ext cx="4365157" cy="6083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8320" y="1435100"/>
            <a:ext cx="3133822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301-D49B-FF45-BF61-46B28F9831E0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506D3-0968-B842-895F-21F5C580C064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1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E720-E040-A24E-9FF3-C42F410783F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9364" y="274638"/>
            <a:ext cx="75874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364" y="1600201"/>
            <a:ext cx="7587435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BD048-3EEF-1D47-836D-8CFD1DC00A9D}" type="datetime1">
              <a:rPr lang="en-US" smtClean="0"/>
              <a:t>11/26/14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3906" y="1957295"/>
            <a:ext cx="866588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EEFFE8"/>
                </a:solidFill>
                <a:latin typeface="Abadi MT Condensed Extra Bold"/>
                <a:cs typeface="Abadi MT Condensed Extra Bold"/>
              </a:rPr>
              <a:t>Dec 2, 2014</a:t>
            </a:r>
            <a:endParaRPr lang="en-US" sz="1400" dirty="0">
              <a:solidFill>
                <a:srgbClr val="EEFFE8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87136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286181-E2BD-004B-8BB4-E26969D60FCB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11/26/14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230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la.stsci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archive.stsci.edu/hst/hs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"/><Relationship Id="rId5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l="2142" t="-1" r="1829" b="8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200"/>
            <a:ext cx="7772400" cy="179038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Hubble Legacy Archive</a:t>
            </a:r>
            <a:b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b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Hubble Source Catalog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583" y="2742045"/>
            <a:ext cx="7575550" cy="3284682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Rick White &amp; Brad Whitmore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Current teams:</a:t>
            </a:r>
          </a:p>
          <a:p>
            <a:r>
              <a:rPr lang="en-US" sz="2400" dirty="0" smtClean="0">
                <a:solidFill>
                  <a:srgbClr val="D99694"/>
                </a:solidFill>
              </a:rPr>
              <a:t>HLA: </a:t>
            </a:r>
            <a:r>
              <a:rPr lang="en-US" sz="2400" dirty="0" smtClean="0">
                <a:solidFill>
                  <a:schemeClr val="bg1"/>
                </a:solidFill>
              </a:rPr>
              <a:t>Michael </a:t>
            </a:r>
            <a:r>
              <a:rPr lang="en-US" sz="2400" dirty="0">
                <a:solidFill>
                  <a:schemeClr val="bg1"/>
                </a:solidFill>
              </a:rPr>
              <a:t>Dulude, </a:t>
            </a:r>
            <a:r>
              <a:rPr lang="en-US" sz="2400" dirty="0" smtClean="0">
                <a:solidFill>
                  <a:schemeClr val="bg1"/>
                </a:solidFill>
              </a:rPr>
              <a:t>Mark Kyprianou, Steve </a:t>
            </a:r>
            <a:r>
              <a:rPr lang="en-US" sz="2400" dirty="0">
                <a:solidFill>
                  <a:schemeClr val="bg1"/>
                </a:solidFill>
              </a:rPr>
              <a:t>Lubow, </a:t>
            </a:r>
            <a:r>
              <a:rPr lang="en-US" sz="2400" dirty="0" smtClean="0">
                <a:solidFill>
                  <a:schemeClr val="bg1"/>
                </a:solidFill>
              </a:rPr>
              <a:t>Brian McLean, Lee </a:t>
            </a:r>
            <a:r>
              <a:rPr lang="en-US" sz="2400" dirty="0">
                <a:solidFill>
                  <a:schemeClr val="bg1"/>
                </a:solidFill>
              </a:rPr>
              <a:t>Quick, Lou Strolger, </a:t>
            </a:r>
            <a:r>
              <a:rPr lang="en-US" sz="2400" dirty="0" smtClean="0">
                <a:solidFill>
                  <a:schemeClr val="bg1"/>
                </a:solidFill>
              </a:rPr>
              <a:t>Rick White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D99694"/>
                </a:solidFill>
              </a:rPr>
              <a:t>HSC: </a:t>
            </a:r>
            <a:r>
              <a:rPr lang="en-US" sz="2400" dirty="0" smtClean="0">
                <a:solidFill>
                  <a:schemeClr val="bg1"/>
                </a:solidFill>
              </a:rPr>
              <a:t>Tamás Budavári, Tom Donaldson, Steve Lubow, Lee Quick, Lou Strolger, Geoff Wallace, Rick White, Brad Whitmore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6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676400"/>
          </a:xfrm>
        </p:spPr>
        <p:txBody>
          <a:bodyPr/>
          <a:lstStyle/>
          <a:p>
            <a:r>
              <a:rPr lang="en-US" sz="3200" dirty="0" smtClean="0">
                <a:solidFill>
                  <a:srgbClr val="C0504D"/>
                </a:solidFill>
              </a:rPr>
              <a:t>Aside: </a:t>
            </a:r>
            <a:r>
              <a:rPr lang="en-US" sz="3200" dirty="0" smtClean="0"/>
              <a:t>Comparison of WFC3/IR &amp; WFC3/UVIS astrometry (within same visit, </a:t>
            </a:r>
            <a:br>
              <a:rPr lang="en-US" sz="3200" dirty="0" smtClean="0"/>
            </a:br>
            <a:r>
              <a:rPr lang="en-US" sz="3200" dirty="0" smtClean="0"/>
              <a:t>using same guide stars)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A1858-4414-EF47-92B3-FBA046C818F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offset_vs_y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52600"/>
            <a:ext cx="638175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914648"/>
            <a:ext cx="2590800" cy="414655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defTabSz="914400"/>
            <a:r>
              <a:rPr lang="en-US" dirty="0">
                <a:latin typeface="Calibri"/>
              </a:rPr>
              <a:t>The HSC will be a </a:t>
            </a:r>
            <a:r>
              <a:rPr lang="en-US" dirty="0">
                <a:solidFill>
                  <a:srgbClr val="C0504D"/>
                </a:solidFill>
                <a:latin typeface="Calibri"/>
              </a:rPr>
              <a:t>tremendous</a:t>
            </a:r>
            <a:r>
              <a:rPr lang="en-US" dirty="0">
                <a:latin typeface="Calibri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alibri"/>
              </a:rPr>
              <a:t>source of information</a:t>
            </a:r>
            <a:r>
              <a:rPr lang="en-US" dirty="0">
                <a:solidFill>
                  <a:srgbClr val="C0504D"/>
                </a:solidFill>
                <a:latin typeface="Calibri"/>
              </a:rPr>
              <a:t> on</a:t>
            </a:r>
            <a:r>
              <a:rPr lang="en-US" dirty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a wide variety of </a:t>
            </a:r>
            <a:r>
              <a:rPr lang="en-US" dirty="0" smtClean="0">
                <a:solidFill>
                  <a:srgbClr val="C0504D"/>
                </a:solidFill>
                <a:latin typeface="Calibri"/>
              </a:rPr>
              <a:t>calibration issues</a:t>
            </a:r>
            <a:r>
              <a:rPr lang="en-US" dirty="0" smtClean="0">
                <a:latin typeface="Calibri"/>
              </a:rPr>
              <a:t> (e.g., </a:t>
            </a:r>
            <a:r>
              <a:rPr lang="en-US" dirty="0" err="1" smtClean="0">
                <a:latin typeface="Calibri"/>
              </a:rPr>
              <a:t>zeropoint</a:t>
            </a:r>
            <a:r>
              <a:rPr lang="en-US" dirty="0" smtClean="0">
                <a:latin typeface="Calibri"/>
              </a:rPr>
              <a:t>, focus, astrometric stability). Here we show one example: relative positions of science instruments over time.</a:t>
            </a:r>
            <a:endParaRPr lang="en-US" dirty="0">
              <a:latin typeface="Calibri"/>
            </a:endParaRPr>
          </a:p>
          <a:p>
            <a:pPr defTabSz="914400"/>
            <a:endParaRPr lang="en-US" dirty="0">
              <a:latin typeface="Calibri"/>
            </a:endParaRPr>
          </a:p>
          <a:p>
            <a:pPr defTabSz="914400"/>
            <a:r>
              <a:rPr lang="en-US" dirty="0">
                <a:latin typeface="Calibri"/>
              </a:rPr>
              <a:t>These aperture offsets will </a:t>
            </a:r>
            <a:r>
              <a:rPr lang="en-US" dirty="0">
                <a:solidFill>
                  <a:srgbClr val="C0504D"/>
                </a:solidFill>
                <a:latin typeface="Calibri"/>
              </a:rPr>
              <a:t>dominate HST astrometry errors</a:t>
            </a:r>
            <a:r>
              <a:rPr lang="en-US" dirty="0">
                <a:latin typeface="Calibri"/>
              </a:rPr>
              <a:t> once the guide star positions are </a:t>
            </a:r>
            <a:r>
              <a:rPr lang="en-US" dirty="0" smtClean="0">
                <a:latin typeface="Calibri"/>
              </a:rPr>
              <a:t>improved.</a:t>
            </a:r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07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504D"/>
                </a:solidFill>
              </a:rPr>
              <a:t>HLA &amp; HSC Release Schedule</a:t>
            </a:r>
            <a:endParaRPr lang="en-US" sz="2800" dirty="0">
              <a:solidFill>
                <a:srgbClr val="C0504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5590" y="1001725"/>
            <a:ext cx="8092209" cy="5556275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Dec 2014 – HLA DR8</a:t>
            </a:r>
          </a:p>
          <a:p>
            <a:pPr marL="800100" lvl="3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New WFC3 </a:t>
            </a:r>
            <a:r>
              <a:rPr lang="en-US" sz="2000" dirty="0" smtClean="0">
                <a:solidFill>
                  <a:srgbClr val="000000"/>
                </a:solidFill>
              </a:rPr>
              <a:t>images &amp; catalogs processed </a:t>
            </a:r>
            <a:r>
              <a:rPr lang="en-US" sz="2000" dirty="0" smtClean="0"/>
              <a:t>using </a:t>
            </a:r>
            <a:r>
              <a:rPr lang="en-US" sz="2000" dirty="0" smtClean="0">
                <a:solidFill>
                  <a:schemeClr val="accent1"/>
                </a:solidFill>
              </a:rPr>
              <a:t>AstroDrizzle</a:t>
            </a:r>
            <a:endParaRPr lang="en-US" sz="2000" dirty="0">
              <a:solidFill>
                <a:schemeClr val="accent1"/>
              </a:solidFill>
            </a:endParaRPr>
          </a:p>
          <a:p>
            <a:pPr marL="800100" lvl="3" indent="-342900">
              <a:spcAft>
                <a:spcPts val="1200"/>
              </a:spcAft>
              <a:buFont typeface="Arial"/>
              <a:buChar char="•"/>
            </a:pPr>
            <a:r>
              <a:rPr lang="en-US" sz="2100" dirty="0"/>
              <a:t>Two additional </a:t>
            </a:r>
            <a:r>
              <a:rPr lang="en-US" sz="2100" dirty="0" smtClean="0"/>
              <a:t>years of </a:t>
            </a:r>
            <a:r>
              <a:rPr lang="en-US" sz="2100" dirty="0"/>
              <a:t>data </a:t>
            </a:r>
            <a:r>
              <a:rPr lang="en-US" sz="2100" dirty="0" smtClean="0"/>
              <a:t>(</a:t>
            </a:r>
            <a:r>
              <a:rPr lang="en-US" sz="2100" dirty="0" smtClean="0">
                <a:solidFill>
                  <a:schemeClr val="accent1"/>
                </a:solidFill>
              </a:rPr>
              <a:t>twice </a:t>
            </a:r>
            <a:r>
              <a:rPr lang="en-US" sz="2100" dirty="0"/>
              <a:t>HLA DR7</a:t>
            </a:r>
            <a:r>
              <a:rPr lang="en-US" sz="2100" dirty="0" smtClean="0"/>
              <a:t>)</a:t>
            </a:r>
            <a:endParaRPr lang="en-US" sz="21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rgbClr val="C0504D"/>
                </a:solidFill>
              </a:rPr>
              <a:t>Feb 2015 – HSC Version 1</a:t>
            </a:r>
          </a:p>
          <a:p>
            <a:pPr marL="742950" lvl="2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New WFC3 </a:t>
            </a:r>
            <a:r>
              <a:rPr lang="en-US" sz="2000" dirty="0" smtClean="0"/>
              <a:t>catalogs </a:t>
            </a:r>
            <a:r>
              <a:rPr lang="en-US" sz="2000" dirty="0"/>
              <a:t>from </a:t>
            </a:r>
            <a:r>
              <a:rPr lang="en-US" sz="2000" dirty="0" smtClean="0"/>
              <a:t>HLA DR8</a:t>
            </a:r>
          </a:p>
          <a:p>
            <a:pPr marL="742950" lvl="2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Absolute astrometry </a:t>
            </a:r>
            <a:r>
              <a:rPr lang="en-US" sz="2000" dirty="0" smtClean="0"/>
              <a:t>from Pan-STARRS, 2MASS, SDSS</a:t>
            </a:r>
          </a:p>
          <a:p>
            <a:pPr marL="742950" lvl="2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Discovery </a:t>
            </a:r>
            <a:r>
              <a:rPr lang="en-US" sz="2000" dirty="0">
                <a:solidFill>
                  <a:schemeClr val="accent1"/>
                </a:solidFill>
              </a:rPr>
              <a:t>Portal Integration </a:t>
            </a:r>
            <a:r>
              <a:rPr lang="en-US" sz="2000" dirty="0"/>
              <a:t>Phase 1 </a:t>
            </a:r>
            <a:r>
              <a:rPr lang="en-US" sz="2000" dirty="0" smtClean="0"/>
              <a:t>(plotting </a:t>
            </a:r>
            <a:r>
              <a:rPr lang="en-US" sz="2000" dirty="0"/>
              <a:t>capabilities, new condensed summary form, preview cutouts, arithmetic </a:t>
            </a:r>
            <a:r>
              <a:rPr lang="en-US" sz="2000" dirty="0" smtClean="0"/>
              <a:t>operations on columns, </a:t>
            </a:r>
            <a:r>
              <a:rPr lang="en-US" sz="2000" dirty="0"/>
              <a:t>cross-matching</a:t>
            </a:r>
            <a:r>
              <a:rPr lang="en-US" sz="2000" dirty="0" smtClean="0"/>
              <a:t>)</a:t>
            </a:r>
          </a:p>
          <a:p>
            <a:pPr marL="742950" lvl="2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CasJobs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 smtClean="0"/>
              <a:t>for SQL</a:t>
            </a:r>
            <a:r>
              <a:rPr lang="en-US" sz="2000" dirty="0"/>
              <a:t>–based </a:t>
            </a:r>
            <a:r>
              <a:rPr lang="en-US" sz="2000" dirty="0" smtClean="0"/>
              <a:t>queries</a:t>
            </a:r>
          </a:p>
          <a:p>
            <a:r>
              <a:rPr lang="en-US" sz="2400" dirty="0" smtClean="0">
                <a:solidFill>
                  <a:srgbClr val="C0504D"/>
                </a:solidFill>
              </a:rPr>
              <a:t>June 2015 </a:t>
            </a:r>
          </a:p>
          <a:p>
            <a:pPr marL="742950" lvl="2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New deeper ACS </a:t>
            </a:r>
            <a:r>
              <a:rPr lang="en-US" sz="2000" dirty="0"/>
              <a:t>and </a:t>
            </a:r>
            <a:r>
              <a:rPr lang="en-US" sz="2000" dirty="0">
                <a:solidFill>
                  <a:schemeClr val="accent1"/>
                </a:solidFill>
              </a:rPr>
              <a:t>WFPC2</a:t>
            </a:r>
            <a:r>
              <a:rPr lang="en-US" sz="2000" dirty="0">
                <a:solidFill>
                  <a:srgbClr val="558ED5"/>
                </a:solidFill>
              </a:rPr>
              <a:t> </a:t>
            </a:r>
            <a:r>
              <a:rPr lang="en-US" sz="2000" dirty="0"/>
              <a:t>catalogs </a:t>
            </a:r>
            <a:r>
              <a:rPr lang="en-US" sz="2000" dirty="0" smtClean="0"/>
              <a:t>(based </a:t>
            </a:r>
            <a:r>
              <a:rPr lang="en-US" sz="2000" dirty="0"/>
              <a:t>on WFC3-type algorithms</a:t>
            </a:r>
            <a:r>
              <a:rPr lang="en-US" sz="2000" dirty="0" smtClean="0"/>
              <a:t>) 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2000" dirty="0" smtClean="0"/>
              <a:t>Additional astrometric reference catalogs (SkyMapper for south?)</a:t>
            </a:r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PASP paper </a:t>
            </a:r>
            <a:r>
              <a:rPr lang="en-US" sz="2000" dirty="0" smtClean="0"/>
              <a:t>available</a:t>
            </a:r>
            <a:endParaRPr lang="en-US" sz="2000" dirty="0"/>
          </a:p>
          <a:p>
            <a:r>
              <a:rPr lang="en-US" sz="2400" dirty="0" smtClean="0">
                <a:solidFill>
                  <a:srgbClr val="C0504D"/>
                </a:solidFill>
              </a:rPr>
              <a:t>HSC Ready for Science!</a:t>
            </a:r>
            <a:endParaRPr lang="en-US" sz="2400" dirty="0">
              <a:solidFill>
                <a:srgbClr val="C0504D"/>
              </a:solidFill>
            </a:endParaRPr>
          </a:p>
          <a:p>
            <a:pPr marL="742950" lvl="2" indent="-285750">
              <a:buFont typeface="Arial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Catalog </a:t>
            </a:r>
            <a:r>
              <a:rPr lang="en-US" sz="2000" dirty="0" smtClean="0"/>
              <a:t>and</a:t>
            </a:r>
            <a:r>
              <a:rPr lang="en-US" sz="2000" dirty="0" smtClean="0">
                <a:solidFill>
                  <a:srgbClr val="B6B1FF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Portal </a:t>
            </a:r>
            <a:r>
              <a:rPr lang="en-US" sz="2000" dirty="0" smtClean="0"/>
              <a:t>described further in </a:t>
            </a:r>
            <a:r>
              <a:rPr lang="en-US" sz="2000" dirty="0" smtClean="0">
                <a:solidFill>
                  <a:schemeClr val="accent1"/>
                </a:solidFill>
              </a:rPr>
              <a:t>Cycle 23 Call for Proposals </a:t>
            </a:r>
          </a:p>
          <a:p>
            <a:pPr marL="742950" lvl="2" indent="-285750">
              <a:buFont typeface="Arial"/>
              <a:buChar char="•"/>
            </a:pPr>
            <a:r>
              <a:rPr lang="en-US" sz="2000" dirty="0" smtClean="0"/>
              <a:t>Examples given in </a:t>
            </a:r>
            <a:r>
              <a:rPr lang="en-US" sz="2000" dirty="0" smtClean="0">
                <a:solidFill>
                  <a:schemeClr val="accent1"/>
                </a:solidFill>
              </a:rPr>
              <a:t>HST Primer </a:t>
            </a:r>
            <a:r>
              <a:rPr lang="en-US" sz="2000" dirty="0" smtClean="0"/>
              <a:t>and HLA/HSC/MAST sites</a:t>
            </a:r>
            <a:endParaRPr lang="en-US" sz="2000" dirty="0"/>
          </a:p>
          <a:p>
            <a:pPr marL="742950" lvl="2" indent="-285750">
              <a:buFont typeface="Arial"/>
              <a:buChar char="•"/>
            </a:pPr>
            <a:r>
              <a:rPr lang="en-US" sz="2000" dirty="0" smtClean="0"/>
              <a:t>Presentations at AAS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9401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Hubble Legacy Archive (HLA)</a:t>
            </a:r>
            <a:br>
              <a:rPr lang="en-US" dirty="0" smtClean="0"/>
            </a:br>
            <a:r>
              <a:rPr lang="en-US" sz="3600" dirty="0" smtClean="0">
                <a:hlinkClick r:id="rId2"/>
              </a:rPr>
              <a:t>http://hla.stsci.edu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4" y="1600201"/>
            <a:ext cx="7587435" cy="42335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Process HST data to produce higher-level, science-ready data products: combined images, mosaics, source catalogs</a:t>
            </a:r>
          </a:p>
          <a:p>
            <a:pPr lvl="2"/>
            <a:r>
              <a:rPr lang="en-US" dirty="0" smtClean="0"/>
              <a:t>Based on software developed for data analysis (e.g., Multidrizzle) and research projects (e.g., Anton’s pipelines for GOODS, COSMOS, etc.)</a:t>
            </a:r>
          </a:p>
          <a:p>
            <a:pPr lvl="1"/>
            <a:r>
              <a:rPr lang="en-US" dirty="0" smtClean="0"/>
              <a:t>Develop advanced web interfaces to the archive using next-generation browser technology</a:t>
            </a:r>
          </a:p>
          <a:p>
            <a:r>
              <a:rPr lang="en-US" dirty="0" smtClean="0"/>
              <a:t>Primary future focus is on data product generation as MAST portal becomes the user interface</a:t>
            </a:r>
          </a:p>
          <a:p>
            <a:pPr lvl="1"/>
            <a:r>
              <a:rPr lang="en-US" dirty="0" smtClean="0"/>
              <a:t>HLA user interface concepts (and some technology) adopted by portal and used for many other MAST services already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History: DR1 (2008 Feb 08) through DR8 (2014 Dec)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279093" y="5581200"/>
            <a:ext cx="8782645" cy="1074752"/>
            <a:chOff x="463829" y="5581200"/>
            <a:chExt cx="8782645" cy="1074752"/>
          </a:xfrm>
        </p:grpSpPr>
        <p:sp>
          <p:nvSpPr>
            <p:cNvPr id="5" name="Rectangle 135"/>
            <p:cNvSpPr>
              <a:spLocks noChangeArrowheads="1"/>
            </p:cNvSpPr>
            <p:nvPr/>
          </p:nvSpPr>
          <p:spPr bwMode="auto">
            <a:xfrm>
              <a:off x="514536" y="6335277"/>
              <a:ext cx="8576915" cy="32067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1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 dirty="0">
                <a:latin typeface="Calibri" pitchFamily="-111" charset="0"/>
              </a:endParaRPr>
            </a:p>
          </p:txBody>
        </p:sp>
        <p:sp>
          <p:nvSpPr>
            <p:cNvPr id="6" name="Pentagon 104"/>
            <p:cNvSpPr>
              <a:spLocks noChangeArrowheads="1"/>
            </p:cNvSpPr>
            <p:nvPr/>
          </p:nvSpPr>
          <p:spPr bwMode="auto">
            <a:xfrm>
              <a:off x="7966360" y="6035240"/>
              <a:ext cx="1280114" cy="457200"/>
            </a:xfrm>
            <a:prstGeom prst="homePlate">
              <a:avLst>
                <a:gd name="adj" fmla="val 40317"/>
              </a:avLst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>
                <a:buFont typeface="Calibri" pitchFamily="-111" charset="0"/>
                <a:buAutoNum type="arabicPeriod"/>
              </a:pPr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1751423" y="6035240"/>
              <a:ext cx="1241069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2993885" y="6035240"/>
              <a:ext cx="1242464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237743" y="6035240"/>
              <a:ext cx="1242464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8" name="Rectangle 448"/>
            <p:cNvSpPr>
              <a:spLocks noChangeArrowheads="1"/>
            </p:cNvSpPr>
            <p:nvPr/>
          </p:nvSpPr>
          <p:spPr bwMode="auto">
            <a:xfrm>
              <a:off x="5482995" y="6035240"/>
              <a:ext cx="1242463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9" name="Rectangle 445"/>
            <p:cNvSpPr>
              <a:spLocks noChangeArrowheads="1"/>
            </p:cNvSpPr>
            <p:nvPr/>
          </p:nvSpPr>
          <p:spPr bwMode="auto">
            <a:xfrm>
              <a:off x="506170" y="6035240"/>
              <a:ext cx="1241069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0" name="Rectangle 445"/>
            <p:cNvSpPr>
              <a:spLocks noChangeArrowheads="1"/>
            </p:cNvSpPr>
            <p:nvPr/>
          </p:nvSpPr>
          <p:spPr bwMode="auto">
            <a:xfrm>
              <a:off x="1741786" y="6128902"/>
              <a:ext cx="1241068" cy="300038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1600" noProof="1" smtClean="0">
                  <a:latin typeface="Calibri" pitchFamily="-111" charset="0"/>
                </a:rPr>
                <a:t>2009</a:t>
              </a:r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1" name="Rectangle 446"/>
            <p:cNvSpPr>
              <a:spLocks noChangeArrowheads="1"/>
            </p:cNvSpPr>
            <p:nvPr/>
          </p:nvSpPr>
          <p:spPr bwMode="auto">
            <a:xfrm>
              <a:off x="2984249" y="6128902"/>
              <a:ext cx="1242463" cy="300038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1600" noProof="1" smtClean="0">
                  <a:latin typeface="Calibri" pitchFamily="-111" charset="0"/>
                </a:rPr>
                <a:t>2010</a:t>
              </a:r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2" name="Rectangle 447"/>
            <p:cNvSpPr>
              <a:spLocks noChangeArrowheads="1"/>
            </p:cNvSpPr>
            <p:nvPr/>
          </p:nvSpPr>
          <p:spPr bwMode="auto">
            <a:xfrm>
              <a:off x="4240784" y="6128902"/>
              <a:ext cx="1242463" cy="300038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1600" noProof="1" smtClean="0">
                  <a:latin typeface="Calibri" pitchFamily="-111" charset="0"/>
                </a:rPr>
                <a:t>2011</a:t>
              </a:r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3" name="Rectangle 448"/>
            <p:cNvSpPr>
              <a:spLocks noChangeArrowheads="1"/>
            </p:cNvSpPr>
            <p:nvPr/>
          </p:nvSpPr>
          <p:spPr bwMode="auto">
            <a:xfrm>
              <a:off x="5479695" y="6128902"/>
              <a:ext cx="1242462" cy="300038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1600" noProof="1" smtClean="0">
                  <a:latin typeface="Calibri" pitchFamily="-111" charset="0"/>
                </a:rPr>
                <a:t>2012</a:t>
              </a:r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14" name="Rectangle 445"/>
            <p:cNvSpPr>
              <a:spLocks noChangeArrowheads="1"/>
            </p:cNvSpPr>
            <p:nvPr/>
          </p:nvSpPr>
          <p:spPr bwMode="auto">
            <a:xfrm>
              <a:off x="484618" y="6128902"/>
              <a:ext cx="1241068" cy="300038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1600" noProof="1" smtClean="0">
                  <a:latin typeface="Calibri" pitchFamily="-111" charset="0"/>
                </a:rPr>
                <a:t>2008</a:t>
              </a:r>
              <a:endParaRPr lang="en-US" sz="1600" noProof="1">
                <a:latin typeface="Calibri" pitchFamily="-111" charset="0"/>
              </a:endParaRPr>
            </a:p>
          </p:txBody>
        </p:sp>
        <p:sp>
          <p:nvSpPr>
            <p:cNvPr id="8" name="Rectangle 448"/>
            <p:cNvSpPr>
              <a:spLocks noChangeArrowheads="1"/>
            </p:cNvSpPr>
            <p:nvPr/>
          </p:nvSpPr>
          <p:spPr bwMode="auto">
            <a:xfrm>
              <a:off x="7966358" y="6130490"/>
              <a:ext cx="1242463" cy="300037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1600" noProof="1" smtClean="0">
                  <a:latin typeface="Calibri" pitchFamily="-111" charset="0"/>
                </a:rPr>
                <a:t>2014</a:t>
              </a:r>
              <a:endParaRPr lang="en-US" sz="1600" noProof="1">
                <a:latin typeface="Calibri" pitchFamily="-111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63829" y="5587062"/>
              <a:ext cx="487203" cy="556272"/>
              <a:chOff x="1782259" y="1782956"/>
              <a:chExt cx="554648" cy="556272"/>
            </a:xfrm>
          </p:grpSpPr>
          <p:sp>
            <p:nvSpPr>
              <p:cNvPr id="21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DR1</a:t>
                </a:r>
                <a:endParaRPr lang="en-US" sz="1200" b="1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22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103543" y="5582557"/>
              <a:ext cx="487203" cy="556272"/>
              <a:chOff x="1782259" y="1782956"/>
              <a:chExt cx="554648" cy="556272"/>
            </a:xfrm>
          </p:grpSpPr>
          <p:sp>
            <p:nvSpPr>
              <p:cNvPr id="24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DR2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25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437715" y="5583959"/>
              <a:ext cx="617294" cy="556272"/>
              <a:chOff x="1558102" y="5771575"/>
              <a:chExt cx="702749" cy="556272"/>
            </a:xfrm>
          </p:grpSpPr>
          <p:sp>
            <p:nvSpPr>
              <p:cNvPr id="27" name="Rektangel 82"/>
              <p:cNvSpPr>
                <a:spLocks noChangeArrowheads="1"/>
              </p:cNvSpPr>
              <p:nvPr/>
            </p:nvSpPr>
            <p:spPr bwMode="auto">
              <a:xfrm>
                <a:off x="1558102" y="5771575"/>
                <a:ext cx="70274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DR2.5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28" name="Nedadgående pil 90"/>
              <p:cNvSpPr>
                <a:spLocks noChangeArrowheads="1"/>
              </p:cNvSpPr>
              <p:nvPr/>
            </p:nvSpPr>
            <p:spPr bwMode="auto">
              <a:xfrm>
                <a:off x="1756715" y="6045206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969288" y="5593246"/>
              <a:ext cx="487203" cy="556272"/>
              <a:chOff x="1782259" y="1782956"/>
              <a:chExt cx="554648" cy="556272"/>
            </a:xfrm>
          </p:grpSpPr>
          <p:sp>
            <p:nvSpPr>
              <p:cNvPr id="30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DR3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31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031911" y="5594278"/>
              <a:ext cx="487203" cy="556272"/>
              <a:chOff x="1782259" y="1782956"/>
              <a:chExt cx="554648" cy="556272"/>
            </a:xfrm>
          </p:grpSpPr>
          <p:sp>
            <p:nvSpPr>
              <p:cNvPr id="33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DR4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34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270615" y="5589878"/>
              <a:ext cx="487203" cy="556272"/>
              <a:chOff x="1782259" y="1782956"/>
              <a:chExt cx="554648" cy="556272"/>
            </a:xfrm>
          </p:grpSpPr>
          <p:sp>
            <p:nvSpPr>
              <p:cNvPr id="39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DR5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40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286248" y="5581200"/>
              <a:ext cx="487203" cy="556272"/>
              <a:chOff x="1782259" y="1782956"/>
              <a:chExt cx="554648" cy="556272"/>
            </a:xfrm>
          </p:grpSpPr>
          <p:sp>
            <p:nvSpPr>
              <p:cNvPr id="42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DR6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43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881209" y="5584673"/>
              <a:ext cx="623885" cy="556272"/>
              <a:chOff x="6616728" y="5772289"/>
              <a:chExt cx="710252" cy="556272"/>
            </a:xfrm>
          </p:grpSpPr>
          <p:sp>
            <p:nvSpPr>
              <p:cNvPr id="45" name="Rektangel 82"/>
              <p:cNvSpPr>
                <a:spLocks noChangeArrowheads="1"/>
              </p:cNvSpPr>
              <p:nvPr/>
            </p:nvSpPr>
            <p:spPr bwMode="auto">
              <a:xfrm>
                <a:off x="6616728" y="5772289"/>
                <a:ext cx="71025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DR6.1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46" name="Nedadgående pil 90"/>
              <p:cNvSpPr>
                <a:spLocks noChangeArrowheads="1"/>
              </p:cNvSpPr>
              <p:nvPr/>
            </p:nvSpPr>
            <p:spPr bwMode="auto">
              <a:xfrm>
                <a:off x="6862704" y="6045920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33568" y="5587926"/>
              <a:ext cx="487203" cy="556272"/>
              <a:chOff x="1782259" y="1782956"/>
              <a:chExt cx="554648" cy="556272"/>
            </a:xfrm>
          </p:grpSpPr>
          <p:sp>
            <p:nvSpPr>
              <p:cNvPr id="48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DR7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49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sp>
          <p:nvSpPr>
            <p:cNvPr id="64" name="Rectangle 447"/>
            <p:cNvSpPr>
              <a:spLocks noChangeArrowheads="1"/>
            </p:cNvSpPr>
            <p:nvPr/>
          </p:nvSpPr>
          <p:spPr bwMode="auto">
            <a:xfrm>
              <a:off x="6722157" y="6035383"/>
              <a:ext cx="1242464" cy="457200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sz="1600" noProof="1">
                <a:latin typeface="Calibri" pitchFamily="-111" charset="0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907996" y="5587552"/>
              <a:ext cx="663113" cy="556272"/>
              <a:chOff x="7814521" y="5775168"/>
              <a:chExt cx="754910" cy="556272"/>
            </a:xfrm>
          </p:grpSpPr>
          <p:sp>
            <p:nvSpPr>
              <p:cNvPr id="51" name="Rektangel 82"/>
              <p:cNvSpPr>
                <a:spLocks noChangeArrowheads="1"/>
              </p:cNvSpPr>
              <p:nvPr/>
            </p:nvSpPr>
            <p:spPr bwMode="auto">
              <a:xfrm>
                <a:off x="7814521" y="5775168"/>
                <a:ext cx="75491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DR7.1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52" name="Nedadgående pil 90"/>
              <p:cNvSpPr>
                <a:spLocks noChangeArrowheads="1"/>
              </p:cNvSpPr>
              <p:nvPr/>
            </p:nvSpPr>
            <p:spPr bwMode="auto">
              <a:xfrm>
                <a:off x="8074392" y="6048799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7381945" y="5583797"/>
              <a:ext cx="630599" cy="556272"/>
              <a:chOff x="8325216" y="5771413"/>
              <a:chExt cx="717895" cy="556272"/>
            </a:xfrm>
          </p:grpSpPr>
          <p:sp>
            <p:nvSpPr>
              <p:cNvPr id="54" name="Rektangel 82"/>
              <p:cNvSpPr>
                <a:spLocks noChangeArrowheads="1"/>
              </p:cNvSpPr>
              <p:nvPr/>
            </p:nvSpPr>
            <p:spPr bwMode="auto">
              <a:xfrm>
                <a:off x="8325216" y="5771413"/>
                <a:ext cx="7178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DR7.2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55" name="Nedadgående pil 90"/>
              <p:cNvSpPr>
                <a:spLocks noChangeArrowheads="1"/>
              </p:cNvSpPr>
              <p:nvPr/>
            </p:nvSpPr>
            <p:spPr bwMode="auto">
              <a:xfrm>
                <a:off x="8569431" y="6045044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8741035" y="5592109"/>
              <a:ext cx="487203" cy="556272"/>
              <a:chOff x="1782259" y="1782956"/>
              <a:chExt cx="554648" cy="556272"/>
            </a:xfrm>
          </p:grpSpPr>
          <p:sp>
            <p:nvSpPr>
              <p:cNvPr id="62" name="Rektangel 82"/>
              <p:cNvSpPr>
                <a:spLocks noChangeArrowheads="1"/>
              </p:cNvSpPr>
              <p:nvPr/>
            </p:nvSpPr>
            <p:spPr bwMode="auto">
              <a:xfrm>
                <a:off x="1782259" y="1782956"/>
                <a:ext cx="55464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en-US" sz="1200" b="1" noProof="1" smtClean="0">
                    <a:ln w="17780" cmpd="sng">
                      <a:noFill/>
                      <a:prstDash val="solid"/>
                      <a:miter lim="800000"/>
                    </a:ln>
                    <a:latin typeface="Calibri" pitchFamily="-111" charset="0"/>
                    <a:cs typeface="Arial" charset="0"/>
                  </a:rPr>
                  <a:t>DR8</a:t>
                </a:r>
                <a:endParaRPr lang="en-US" sz="1200" noProof="1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endParaRPr>
              </a:p>
            </p:txBody>
          </p:sp>
          <p:sp>
            <p:nvSpPr>
              <p:cNvPr id="63" name="Nedadgående pil 90"/>
              <p:cNvSpPr>
                <a:spLocks noChangeArrowheads="1"/>
              </p:cNvSpPr>
              <p:nvPr/>
            </p:nvSpPr>
            <p:spPr bwMode="auto">
              <a:xfrm>
                <a:off x="1930359" y="2056587"/>
                <a:ext cx="250825" cy="282641"/>
              </a:xfrm>
              <a:prstGeom prst="downArrow">
                <a:avLst>
                  <a:gd name="adj1" fmla="val 50000"/>
                  <a:gd name="adj2" fmla="val 50004"/>
                </a:avLst>
              </a:prstGeom>
              <a:gradFill rotWithShape="1">
                <a:gsLst>
                  <a:gs pos="0">
                    <a:srgbClr val="FFC000"/>
                  </a:gs>
                  <a:gs pos="100000">
                    <a:srgbClr val="E36119"/>
                  </a:gs>
                </a:gsLst>
                <a:lin ang="2700000" scaled="1"/>
              </a:gradFill>
              <a:ln w="9525">
                <a:solidFill>
                  <a:srgbClr val="FC7E00"/>
                </a:solidFill>
                <a:miter lim="800000"/>
                <a:headEnd/>
                <a:tailEnd/>
              </a:ln>
              <a:effectLst>
                <a:outerShdw blurRad="63500" dist="38100" dir="5400000" algn="t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-111" charset="0"/>
                  <a:buAutoNum type="arabicPeriod"/>
                  <a:defRPr/>
                </a:pPr>
                <a:endParaRPr lang="en-US" sz="1600" dirty="0">
                  <a:solidFill>
                    <a:srgbClr val="FFFFFF"/>
                  </a:solidFill>
                  <a:latin typeface="Calibri" pitchFamily="-111" charset="0"/>
                </a:endParaRPr>
              </a:p>
            </p:txBody>
          </p:sp>
        </p:grpSp>
        <p:sp>
          <p:nvSpPr>
            <p:cNvPr id="65" name="Rectangle 447"/>
            <p:cNvSpPr>
              <a:spLocks noChangeArrowheads="1"/>
            </p:cNvSpPr>
            <p:nvPr/>
          </p:nvSpPr>
          <p:spPr bwMode="auto">
            <a:xfrm>
              <a:off x="6725198" y="6129045"/>
              <a:ext cx="1242463" cy="300038"/>
            </a:xfrm>
            <a:prstGeom prst="rect">
              <a:avLst/>
            </a:prstGeom>
            <a:noFill/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r>
                <a:rPr lang="en-US" sz="1600" noProof="1" smtClean="0">
                  <a:latin typeface="Calibri" pitchFamily="-111" charset="0"/>
                </a:rPr>
                <a:t>2013</a:t>
              </a:r>
              <a:endParaRPr lang="en-US" sz="1600" noProof="1">
                <a:latin typeface="Calibri" pitchFamily="-111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99534" y="5391706"/>
            <a:ext cx="650878" cy="765990"/>
            <a:chOff x="3759514" y="5380160"/>
            <a:chExt cx="714169" cy="765990"/>
          </a:xfrm>
        </p:grpSpPr>
        <p:sp>
          <p:nvSpPr>
            <p:cNvPr id="36" name="Rektangel 82"/>
            <p:cNvSpPr>
              <a:spLocks noChangeArrowheads="1"/>
            </p:cNvSpPr>
            <p:nvPr/>
          </p:nvSpPr>
          <p:spPr bwMode="auto">
            <a:xfrm>
              <a:off x="3759514" y="5380160"/>
              <a:ext cx="7141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sz="1200" b="1" noProof="1" smtClean="0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rPr>
                <a:t>ST-ECF</a:t>
              </a:r>
              <a:br>
                <a:rPr lang="en-US" sz="1200" b="1" noProof="1" smtClean="0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rPr>
              </a:br>
              <a:r>
                <a:rPr lang="en-US" sz="1200" b="1" noProof="1" smtClean="0">
                  <a:ln w="17780" cmpd="sng">
                    <a:noFill/>
                    <a:prstDash val="solid"/>
                    <a:miter lim="800000"/>
                  </a:ln>
                  <a:latin typeface="Calibri" pitchFamily="-111" charset="0"/>
                  <a:cs typeface="Arial" charset="0"/>
                </a:rPr>
                <a:t>Grism</a:t>
              </a:r>
              <a:endParaRPr lang="en-US" sz="1200" noProof="1">
                <a:ln w="17780" cmpd="sng">
                  <a:noFill/>
                  <a:prstDash val="solid"/>
                  <a:miter lim="800000"/>
                </a:ln>
                <a:latin typeface="Calibri" pitchFamily="-111" charset="0"/>
                <a:cs typeface="Arial" charset="0"/>
              </a:endParaRPr>
            </a:p>
          </p:txBody>
        </p:sp>
        <p:sp>
          <p:nvSpPr>
            <p:cNvPr id="37" name="Nedadgående pil 90"/>
            <p:cNvSpPr>
              <a:spLocks noChangeArrowheads="1"/>
            </p:cNvSpPr>
            <p:nvPr/>
          </p:nvSpPr>
          <p:spPr bwMode="auto">
            <a:xfrm>
              <a:off x="3986991" y="5863509"/>
              <a:ext cx="250825" cy="282641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 sz="1600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11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Hubble Source Catalog (HSC)</a:t>
            </a:r>
            <a:br>
              <a:rPr lang="en-US" dirty="0" smtClean="0"/>
            </a:br>
            <a:r>
              <a:rPr lang="en-US" sz="3600" dirty="0" smtClean="0">
                <a:hlinkClick r:id="rId3"/>
              </a:rPr>
              <a:t>http://archive.stsci.edu/hst/hsc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4" y="1874449"/>
            <a:ext cx="7710913" cy="4481901"/>
          </a:xfrm>
        </p:spPr>
        <p:txBody>
          <a:bodyPr>
            <a:noAutofit/>
          </a:bodyPr>
          <a:lstStyle/>
          <a:p>
            <a:r>
              <a:rPr lang="en-US" sz="2000" dirty="0" smtClean="0"/>
              <a:t>Goal: Create master catalog of objects from HST images to enable database-driven research</a:t>
            </a:r>
          </a:p>
          <a:p>
            <a:r>
              <a:rPr lang="en-US" sz="2000" dirty="0" smtClean="0"/>
              <a:t>Challenges: </a:t>
            </a:r>
          </a:p>
          <a:p>
            <a:pPr lvl="1"/>
            <a:r>
              <a:rPr lang="en-US" sz="1800" dirty="0" smtClean="0"/>
              <a:t>Highly inhomogeneous sky coverage, hundreds of filters</a:t>
            </a:r>
          </a:p>
          <a:p>
            <a:pPr lvl="1"/>
            <a:r>
              <a:rPr lang="en-US" sz="1800" dirty="0"/>
              <a:t>Unreliable </a:t>
            </a:r>
            <a:r>
              <a:rPr lang="en-US" sz="1800" dirty="0" smtClean="0"/>
              <a:t>astrometry </a:t>
            </a:r>
            <a:r>
              <a:rPr lang="en-US" sz="1800" dirty="0"/>
              <a:t>makes cross-matching </a:t>
            </a:r>
            <a:r>
              <a:rPr lang="en-US" sz="1800" dirty="0" smtClean="0"/>
              <a:t>hard</a:t>
            </a:r>
          </a:p>
          <a:p>
            <a:r>
              <a:rPr lang="en-US" sz="2000" dirty="0" smtClean="0"/>
              <a:t>History: 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</a:rPr>
              <a:t>Beta 0.1 (2012 June): </a:t>
            </a:r>
            <a:r>
              <a:rPr lang="en-US" sz="1800" dirty="0" smtClean="0"/>
              <a:t>ACS/WFPC2 HLA SExtractor source lists (Budavári &amp; Lubow 2012 paper)</a:t>
            </a:r>
          </a:p>
          <a:p>
            <a:pPr lvl="1"/>
            <a:r>
              <a:rPr lang="en-US" sz="1800" dirty="0" smtClean="0">
                <a:solidFill>
                  <a:srgbClr val="C0504D"/>
                </a:solidFill>
              </a:rPr>
              <a:t>Beta 0.2 (2013 May)</a:t>
            </a:r>
            <a:r>
              <a:rPr lang="en-US" sz="1800" dirty="0">
                <a:solidFill>
                  <a:srgbClr val="C0504D"/>
                </a:solidFill>
              </a:rPr>
              <a:t>:</a:t>
            </a:r>
            <a:r>
              <a:rPr lang="en-US" sz="1800" dirty="0"/>
              <a:t> Improved source matching </a:t>
            </a:r>
            <a:r>
              <a:rPr lang="en-US" sz="1800" dirty="0" smtClean="0"/>
              <a:t>(using </a:t>
            </a:r>
            <a:r>
              <a:rPr lang="en-US" sz="1800" dirty="0"/>
              <a:t>automated pre-offsets </a:t>
            </a:r>
            <a:r>
              <a:rPr lang="en-US" sz="1800" dirty="0" smtClean="0"/>
              <a:t>from 2MASS), improved </a:t>
            </a:r>
            <a:r>
              <a:rPr lang="en-US" sz="1800" dirty="0"/>
              <a:t>tools (HLA source overlays, summary form, …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>
                <a:solidFill>
                  <a:srgbClr val="C0504D"/>
                </a:solidFill>
              </a:rPr>
              <a:t>Beta </a:t>
            </a:r>
            <a:r>
              <a:rPr lang="en-US" sz="1800" dirty="0" smtClean="0">
                <a:solidFill>
                  <a:srgbClr val="C0504D"/>
                </a:solidFill>
              </a:rPr>
              <a:t>0.3 </a:t>
            </a:r>
            <a:r>
              <a:rPr lang="en-US" sz="1800" dirty="0">
                <a:solidFill>
                  <a:srgbClr val="C0504D"/>
                </a:solidFill>
              </a:rPr>
              <a:t>(</a:t>
            </a:r>
            <a:r>
              <a:rPr lang="en-US" sz="1800" dirty="0" smtClean="0">
                <a:solidFill>
                  <a:srgbClr val="C0504D"/>
                </a:solidFill>
              </a:rPr>
              <a:t>2014 March)</a:t>
            </a:r>
            <a:r>
              <a:rPr lang="en-US" sz="1800" dirty="0">
                <a:solidFill>
                  <a:srgbClr val="C0504D"/>
                </a:solidFill>
              </a:rPr>
              <a:t>:</a:t>
            </a:r>
            <a:r>
              <a:rPr lang="en-US" sz="1800" dirty="0"/>
              <a:t> </a:t>
            </a:r>
            <a:r>
              <a:rPr lang="en-US" sz="1800" dirty="0" smtClean="0"/>
              <a:t>Includes WFC3/UVIS and WFC3/IR HLA source lists, better source </a:t>
            </a:r>
            <a:r>
              <a:rPr lang="en-US" sz="1800" dirty="0"/>
              <a:t>matching </a:t>
            </a:r>
            <a:r>
              <a:rPr lang="en-US" sz="1800" dirty="0" smtClean="0"/>
              <a:t>(fewer spurious sources)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1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9364" y="118774"/>
            <a:ext cx="7587435" cy="85104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HLA Progress: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Conversion to AstroDrizzle Pipeline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4182" y="754351"/>
            <a:ext cx="7587435" cy="15073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Better registration between images </a:t>
            </a:r>
            <a:r>
              <a:rPr lang="en-US" dirty="0" smtClean="0"/>
              <a:t>(</a:t>
            </a:r>
            <a:r>
              <a:rPr lang="en-US" dirty="0"/>
              <a:t>e.g., correction of guide-star errors between </a:t>
            </a:r>
            <a:r>
              <a:rPr lang="en-US" dirty="0" smtClean="0"/>
              <a:t>orbits)</a:t>
            </a:r>
            <a:endParaRPr lang="en-US" dirty="0"/>
          </a:p>
          <a:p>
            <a:r>
              <a:rPr lang="en-US" dirty="0" smtClean="0"/>
              <a:t>Improved </a:t>
            </a:r>
            <a:r>
              <a:rPr lang="en-US" dirty="0"/>
              <a:t>geometric distortion </a:t>
            </a:r>
            <a:r>
              <a:rPr lang="en-US" dirty="0" smtClean="0"/>
              <a:t>corrections</a:t>
            </a:r>
          </a:p>
          <a:p>
            <a:r>
              <a:rPr lang="en-US" dirty="0" smtClean="0"/>
              <a:t>Correction </a:t>
            </a:r>
            <a:r>
              <a:rPr lang="en-US" dirty="0"/>
              <a:t>of </a:t>
            </a:r>
            <a:r>
              <a:rPr lang="en-US" dirty="0" smtClean="0"/>
              <a:t>Multidrizzle software bugs</a:t>
            </a:r>
          </a:p>
          <a:p>
            <a:r>
              <a:rPr lang="en-US" dirty="0" smtClean="0"/>
              <a:t>New compute servers allow processing all WFC3 data in ~1 week</a:t>
            </a:r>
            <a:endParaRPr lang="en-US" dirty="0"/>
          </a:p>
        </p:txBody>
      </p:sp>
      <p:pic>
        <p:nvPicPr>
          <p:cNvPr id="11" name="Picture 10" descr="uvis_ba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6033" r="6651"/>
          <a:stretch/>
        </p:blipFill>
        <p:spPr>
          <a:xfrm>
            <a:off x="228600" y="2667000"/>
            <a:ext cx="4495800" cy="4014324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381000" y="1524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905000" y="1585769"/>
            <a:ext cx="6072909" cy="1022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4F81BD"/>
                </a:solidFill>
              </a:rPr>
              <a:t>Before					After</a:t>
            </a:r>
            <a:endParaRPr lang="en-US" sz="2400" dirty="0">
              <a:solidFill>
                <a:srgbClr val="4F81BD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Content Placeholder 4" descr="uvis_good.tiff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2" t="6030" r="6063" b="303"/>
          <a:stretch/>
        </p:blipFill>
        <p:spPr>
          <a:xfrm>
            <a:off x="4953000" y="2683126"/>
            <a:ext cx="3977840" cy="40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2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42" y="304800"/>
            <a:ext cx="3648858" cy="3049292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9600" dirty="0" smtClean="0">
                <a:solidFill>
                  <a:schemeClr val="accent2"/>
                </a:solidFill>
              </a:rPr>
              <a:t>HLA Progress: </a:t>
            </a:r>
            <a:r>
              <a:rPr lang="en-US" sz="9600" dirty="0" smtClean="0">
                <a:solidFill>
                  <a:srgbClr val="4F81BD"/>
                </a:solidFill>
              </a:rPr>
              <a:t>Source Lists</a:t>
            </a:r>
            <a:endParaRPr lang="en-US" sz="9600" dirty="0">
              <a:solidFill>
                <a:srgbClr val="4F81BD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7200" dirty="0" smtClean="0"/>
              <a:t>The quality of WFC3 source lists represents a dramatic improvement in </a:t>
            </a:r>
            <a:r>
              <a:rPr lang="en-US" sz="7200" dirty="0" smtClean="0">
                <a:solidFill>
                  <a:schemeClr val="accent2"/>
                </a:solidFill>
              </a:rPr>
              <a:t>uniformity</a:t>
            </a:r>
            <a:r>
              <a:rPr lang="en-US" sz="7200" dirty="0" smtClean="0">
                <a:solidFill>
                  <a:srgbClr val="E46C0A"/>
                </a:solidFill>
              </a:rPr>
              <a:t> </a:t>
            </a:r>
            <a:r>
              <a:rPr lang="en-US" sz="7200" dirty="0" smtClean="0"/>
              <a:t>and </a:t>
            </a:r>
            <a:r>
              <a:rPr lang="en-US" sz="7200" dirty="0" smtClean="0">
                <a:solidFill>
                  <a:schemeClr val="accent2"/>
                </a:solidFill>
              </a:rPr>
              <a:t>depth</a:t>
            </a:r>
            <a:r>
              <a:rPr lang="en-US" sz="7200" dirty="0">
                <a:solidFill>
                  <a:schemeClr val="accent2"/>
                </a:solidFill>
              </a:rPr>
              <a:t> </a:t>
            </a:r>
            <a:r>
              <a:rPr lang="en-US" sz="7200" dirty="0" smtClean="0"/>
              <a:t>compared to existing ACS and WFPC2 source lists. </a:t>
            </a:r>
            <a:endParaRPr lang="en-US" sz="72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7200" dirty="0" smtClean="0"/>
              <a:t>The new (HLA DR8) WFC3 source lists are similar in quality to DR7, </a:t>
            </a:r>
            <a:r>
              <a:rPr lang="en-US" sz="7200" dirty="0"/>
              <a:t>but</a:t>
            </a:r>
            <a:r>
              <a:rPr lang="en-US" sz="7200" dirty="0">
                <a:solidFill>
                  <a:srgbClr val="FAC090"/>
                </a:solidFill>
              </a:rPr>
              <a:t> </a:t>
            </a:r>
            <a:r>
              <a:rPr lang="en-US" sz="7200" dirty="0" smtClean="0">
                <a:solidFill>
                  <a:schemeClr val="accent2"/>
                </a:solidFill>
              </a:rPr>
              <a:t>reject </a:t>
            </a:r>
            <a:r>
              <a:rPr lang="en-US" sz="7200" dirty="0">
                <a:solidFill>
                  <a:schemeClr val="accent2"/>
                </a:solidFill>
              </a:rPr>
              <a:t>more </a:t>
            </a:r>
            <a:r>
              <a:rPr lang="en-US" sz="7200" dirty="0" smtClean="0">
                <a:solidFill>
                  <a:schemeClr val="accent2"/>
                </a:solidFill>
              </a:rPr>
              <a:t> </a:t>
            </a:r>
            <a:r>
              <a:rPr lang="en-US" sz="7200" dirty="0">
                <a:solidFill>
                  <a:schemeClr val="accent2"/>
                </a:solidFill>
              </a:rPr>
              <a:t>spurious </a:t>
            </a:r>
            <a:r>
              <a:rPr lang="en-US" sz="7200" dirty="0" smtClean="0">
                <a:solidFill>
                  <a:schemeClr val="accent2"/>
                </a:solidFill>
              </a:rPr>
              <a:t>sources</a:t>
            </a:r>
          </a:p>
          <a:p>
            <a:pPr marL="0" indent="0">
              <a:buNone/>
            </a:pPr>
            <a:r>
              <a:rPr lang="en-US" sz="7200" dirty="0" smtClean="0"/>
              <a:t>More than </a:t>
            </a:r>
            <a:r>
              <a:rPr lang="en-US" sz="7200" dirty="0" smtClean="0">
                <a:solidFill>
                  <a:schemeClr val="accent2"/>
                </a:solidFill>
              </a:rPr>
              <a:t>2.5 times as many source lists </a:t>
            </a:r>
            <a:r>
              <a:rPr lang="en-US" sz="7200" dirty="0" smtClean="0">
                <a:solidFill>
                  <a:srgbClr val="000000"/>
                </a:solidFill>
              </a:rPr>
              <a:t>with addition of new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505200"/>
            <a:ext cx="4237807" cy="3200400"/>
          </a:xfrm>
          <a:prstGeom prst="rect">
            <a:avLst/>
          </a:prstGeom>
        </p:spPr>
      </p:pic>
      <p:pic>
        <p:nvPicPr>
          <p:cNvPr id="5" name="Picture 4" descr="hla_antennae_acs_se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660"/>
            <a:ext cx="4449541" cy="30629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22860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HSC Beta 0.3, ACS,  N=992,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igh background region in Antennae 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505200"/>
            <a:ext cx="4419600" cy="32096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4200" y="3581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HSC Version 1, WFC3,  N~10,000 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390604" y="1183675"/>
            <a:ext cx="2407242" cy="24028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" y="69273"/>
            <a:ext cx="8982133" cy="6465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504D"/>
                </a:solidFill>
              </a:rPr>
              <a:t>HSC Motivation: </a:t>
            </a:r>
            <a:r>
              <a:rPr lang="en-US" sz="2800" dirty="0" smtClean="0">
                <a:solidFill>
                  <a:schemeClr val="accent1"/>
                </a:solidFill>
              </a:rPr>
              <a:t>The Big Picture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0" y="1371599"/>
            <a:ext cx="2559211" cy="2214881"/>
          </a:xfrm>
        </p:spPr>
        <p:txBody>
          <a:bodyPr>
            <a:noAutofit/>
          </a:bodyPr>
          <a:lstStyle/>
          <a:p>
            <a:pPr marL="227013" indent="-227013">
              <a:lnSpc>
                <a:spcPct val="90000"/>
              </a:lnSpc>
              <a:defRPr/>
            </a:pPr>
            <a:endParaRPr lang="en-US" sz="1800" dirty="0">
              <a:solidFill>
                <a:schemeClr val="accent1">
                  <a:lumMod val="75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Example of potential for supporting Database Astronomy:</a:t>
            </a:r>
            <a:endParaRPr lang="en-US" sz="1800" dirty="0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1" name="Picture 10" descr="M101-5arcmin-footprint-HL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4" y="715860"/>
            <a:ext cx="3408933" cy="23270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44357" y="907581"/>
            <a:ext cx="181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Hubble footprint for M101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2" descr="m101_dsss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40" y="1218782"/>
            <a:ext cx="2317584" cy="2327059"/>
          </a:xfrm>
          <a:prstGeom prst="rect">
            <a:avLst/>
          </a:prstGeom>
        </p:spPr>
      </p:pic>
      <p:pic>
        <p:nvPicPr>
          <p:cNvPr id="14" name="Picture 13" descr="hsc_beta02_m101_dec19_circles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718560"/>
            <a:ext cx="4310316" cy="303274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00777" y="3152600"/>
            <a:ext cx="3092774" cy="3648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The Hubble Source Catalog: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285750"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Combines tens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of thousands of HLA visit-based source lists into a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master </a:t>
            </a:r>
            <a:r>
              <a:rPr lang="en-US" sz="18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catalog.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285750"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1800" dirty="0" smtClean="0"/>
              <a:t>Provides entry into the rapidly </a:t>
            </a:r>
            <a:r>
              <a:rPr lang="en-US" sz="1800" dirty="0"/>
              <a:t>growing field of </a:t>
            </a:r>
            <a:r>
              <a:rPr lang="en-US" sz="1800" dirty="0">
                <a:solidFill>
                  <a:srgbClr val="4F81BD"/>
                </a:solidFill>
              </a:rPr>
              <a:t>Database </a:t>
            </a:r>
            <a:r>
              <a:rPr lang="en-US" sz="1800" dirty="0" smtClean="0">
                <a:solidFill>
                  <a:srgbClr val="4F81BD"/>
                </a:solidFill>
              </a:rPr>
              <a:t>Astronomy.</a:t>
            </a:r>
            <a:endParaRPr lang="en-US" sz="1800" dirty="0" smtClean="0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  <a:p>
            <a:pPr marL="285750" lvl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Will be a fundamental reference for </a:t>
            </a:r>
            <a:r>
              <a:rPr lang="en-US" sz="18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JWST 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users, and upcoming </a:t>
            </a:r>
            <a:r>
              <a:rPr lang="en-US" sz="1800" dirty="0" smtClean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surveys </a:t>
            </a:r>
            <a:r>
              <a:rPr lang="en-US" sz="18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(e.g., PanSTARRS, LSST).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8492" y="1231497"/>
            <a:ext cx="207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SDSS image and catalog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08338" y="6002563"/>
            <a:ext cx="1299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HSC sources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4499" y="2452170"/>
            <a:ext cx="170337" cy="99589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206240" y="2452170"/>
            <a:ext cx="2998260" cy="12663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78291" y="2452170"/>
            <a:ext cx="1138265" cy="126639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265" y="18028"/>
            <a:ext cx="6969760" cy="69111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chemeClr val="accent2"/>
                </a:solidFill>
              </a:rPr>
              <a:t>Three more reasons to build the HSC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79840" y="731520"/>
            <a:ext cx="3444240" cy="4094357"/>
            <a:chOff x="5669280" y="731520"/>
            <a:chExt cx="3444240" cy="4094357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5669280" y="731520"/>
              <a:ext cx="3444240" cy="1930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 smtClean="0">
                  <a:solidFill>
                    <a:srgbClr val="C0504D"/>
                  </a:solidFill>
                </a:rPr>
                <a:t>2. Mosaics </a:t>
              </a:r>
              <a:r>
                <a:rPr lang="en-US" sz="2000" dirty="0" smtClean="0"/>
                <a:t>– Accurate spatial offsets between observations  are needed to build the HSC. These  can then be used to make </a:t>
              </a:r>
              <a:r>
                <a:rPr lang="en-US" sz="2000" dirty="0" smtClean="0">
                  <a:solidFill>
                    <a:srgbClr val="4F81BD"/>
                  </a:solidFill>
                </a:rPr>
                <a:t>mosaics. </a:t>
              </a:r>
              <a:br>
                <a:rPr lang="en-US" sz="2000" dirty="0" smtClean="0">
                  <a:solidFill>
                    <a:srgbClr val="4F81BD"/>
                  </a:solidFill>
                </a:rPr>
              </a:br>
              <a:r>
                <a:rPr lang="en-US" sz="2000" dirty="0" smtClean="0">
                  <a:solidFill>
                    <a:srgbClr val="4F81BD"/>
                  </a:solidFill>
                </a:rPr>
                <a:t/>
              </a:r>
              <a:br>
                <a:rPr lang="en-US" sz="2000" dirty="0" smtClean="0">
                  <a:solidFill>
                    <a:srgbClr val="4F81BD"/>
                  </a:solidFill>
                </a:rPr>
              </a:br>
              <a:endParaRPr lang="en-US" sz="2000" dirty="0">
                <a:solidFill>
                  <a:srgbClr val="4F81BD"/>
                </a:solidFill>
              </a:endParaRPr>
            </a:p>
          </p:txBody>
        </p:sp>
        <p:pic>
          <p:nvPicPr>
            <p:cNvPr id="8" name="Picture 7" descr="ngc3314_mosaic-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663" y="2193345"/>
              <a:ext cx="3206457" cy="2632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7510240" y="4387031"/>
            <a:ext cx="1513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124 ACS images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   29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separate visits</a:t>
            </a:r>
            <a:br>
              <a:rPr lang="en-US" sz="1200" dirty="0">
                <a:solidFill>
                  <a:schemeClr val="accent5">
                    <a:lumMod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</a:b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6047" y="950894"/>
            <a:ext cx="4939453" cy="2912232"/>
            <a:chOff x="196047" y="950894"/>
            <a:chExt cx="4939453" cy="2912232"/>
          </a:xfrm>
        </p:grpSpPr>
        <p:pic>
          <p:nvPicPr>
            <p:cNvPr id="3" name="Picture 2" descr="IC1613_var-st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527" y="1922443"/>
              <a:ext cx="2602839" cy="1940683"/>
            </a:xfrm>
            <a:prstGeom prst="rect">
              <a:avLst/>
            </a:prstGeom>
          </p:spPr>
        </p:pic>
        <p:sp>
          <p:nvSpPr>
            <p:cNvPr id="4" name="Title 1"/>
            <p:cNvSpPr txBox="1">
              <a:spLocks/>
            </p:cNvSpPr>
            <p:nvPr/>
          </p:nvSpPr>
          <p:spPr>
            <a:xfrm>
              <a:off x="1611981" y="950894"/>
              <a:ext cx="3513359" cy="15174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 smtClean="0">
                  <a:solidFill>
                    <a:srgbClr val="C0504D"/>
                  </a:solidFill>
                </a:rPr>
                <a:t>1.  Time-variable phenomena </a:t>
              </a:r>
              <a:r>
                <a:rPr lang="en-US" sz="2000" dirty="0" smtClean="0"/>
                <a:t>– The HSC supports time-variable studies over </a:t>
              </a:r>
              <a:r>
                <a:rPr lang="en-US" sz="2000" dirty="0" smtClean="0">
                  <a:solidFill>
                    <a:schemeClr val="accent1"/>
                  </a:solidFill>
                </a:rPr>
                <a:t>&gt;20 year baseline. </a:t>
              </a:r>
              <a:br>
                <a:rPr lang="en-US" sz="2000" dirty="0" smtClean="0">
                  <a:solidFill>
                    <a:schemeClr val="accent1"/>
                  </a:solidFill>
                </a:rPr>
              </a:br>
              <a:r>
                <a:rPr lang="en-US" sz="20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/>
              </a:r>
              <a:br>
                <a:rPr lang="en-US" sz="20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</a:br>
              <a:endParaRPr lang="en-US" sz="2000" dirty="0">
                <a:solidFill>
                  <a:srgbClr val="E46C0A"/>
                </a:solidFill>
              </a:endParaRPr>
            </a:p>
          </p:txBody>
        </p:sp>
        <p:pic>
          <p:nvPicPr>
            <p:cNvPr id="9" name="Picture 8" descr="Var.1775903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07" y="1932603"/>
              <a:ext cx="1082040" cy="811530"/>
            </a:xfrm>
            <a:prstGeom prst="rect">
              <a:avLst/>
            </a:prstGeom>
          </p:spPr>
        </p:pic>
        <p:pic>
          <p:nvPicPr>
            <p:cNvPr id="10" name="Picture 9" descr="Var.17759295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47" y="3026196"/>
              <a:ext cx="1092200" cy="819150"/>
            </a:xfrm>
            <a:prstGeom prst="rect">
              <a:avLst/>
            </a:prstGeom>
          </p:spPr>
        </p:pic>
        <p:pic>
          <p:nvPicPr>
            <p:cNvPr id="11" name="Picture 10" descr="Var.17756492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460" y="1932603"/>
              <a:ext cx="1082040" cy="811530"/>
            </a:xfrm>
            <a:prstGeom prst="rect">
              <a:avLst/>
            </a:prstGeom>
          </p:spPr>
        </p:pic>
        <p:pic>
          <p:nvPicPr>
            <p:cNvPr id="12" name="Picture 11" descr="Stand.1776477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3460" y="3049056"/>
              <a:ext cx="1071880" cy="80391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H="1">
              <a:off x="1085047" y="2095286"/>
              <a:ext cx="1320800" cy="1435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720807" y="3456726"/>
              <a:ext cx="1534160" cy="2260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3675847" y="2348528"/>
              <a:ext cx="558800" cy="4057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1095207" y="3365286"/>
              <a:ext cx="1198880" cy="317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486367" y="2551271"/>
              <a:ext cx="1254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accent5">
                      <a:lumMod val="75000"/>
                    </a:schemeClr>
                  </a:solidFill>
                </a:rPr>
                <a:t>HSC photometry of dwarf galaxy IC 1613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3360" y="4418650"/>
            <a:ext cx="8151773" cy="2276790"/>
            <a:chOff x="213360" y="4418650"/>
            <a:chExt cx="8151773" cy="227679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3671213" y="5126074"/>
              <a:ext cx="4693920" cy="152412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 smtClean="0">
                  <a:solidFill>
                    <a:srgbClr val="C0504D"/>
                  </a:solidFill>
                </a:rPr>
                <a:t>3. Very large datasets </a:t>
              </a:r>
              <a:r>
                <a:rPr lang="en-US" sz="2000" dirty="0" smtClean="0"/>
                <a:t>– Replicating what is available in the </a:t>
              </a:r>
              <a:r>
                <a:rPr lang="en-US" sz="2000" dirty="0" smtClean="0">
                  <a:solidFill>
                    <a:srgbClr val="4F81BD"/>
                  </a:solidFill>
                </a:rPr>
                <a:t>HSC in seconds </a:t>
              </a:r>
              <a:r>
                <a:rPr lang="en-US" sz="2000" dirty="0" smtClean="0"/>
                <a:t>would take most researchers </a:t>
              </a:r>
              <a:r>
                <a:rPr lang="en-US" sz="2000" dirty="0" smtClean="0">
                  <a:solidFill>
                    <a:srgbClr val="4F81BD"/>
                  </a:solidFill>
                </a:rPr>
                <a:t>weeks, months, or years </a:t>
              </a:r>
              <a:r>
                <a:rPr lang="en-US" sz="2000" dirty="0" smtClean="0"/>
                <a:t>to produce. </a:t>
              </a:r>
              <a:endParaRPr lang="en-US" sz="2000" dirty="0">
                <a:solidFill>
                  <a:srgbClr val="E46C0A"/>
                </a:solidFill>
              </a:endParaRPr>
            </a:p>
          </p:txBody>
        </p:sp>
        <p:pic>
          <p:nvPicPr>
            <p:cNvPr id="7" name="Picture 6" descr="hla_smc_footprint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" y="4418650"/>
              <a:ext cx="3489382" cy="227679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59080" y="6158140"/>
              <a:ext cx="12547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chemeClr val="accent5">
                      <a:lumMod val="75000"/>
                    </a:schemeClr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Hubble images of the SMC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14400" y="4555290"/>
              <a:ext cx="243840" cy="99589"/>
            </a:xfrm>
            <a:prstGeom prst="rect">
              <a:avLst/>
            </a:prstGeom>
            <a:noFill/>
            <a:ln w="19050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E720-E040-A24E-9FF3-C42F410783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676400"/>
          </a:xfrm>
        </p:spPr>
        <p:txBody>
          <a:bodyPr/>
          <a:lstStyle/>
          <a:p>
            <a:r>
              <a:rPr lang="en-US" sz="3200" dirty="0" smtClean="0">
                <a:solidFill>
                  <a:srgbClr val="C0504D"/>
                </a:solidFill>
              </a:rPr>
              <a:t>Aside: </a:t>
            </a:r>
            <a:r>
              <a:rPr lang="en-US" sz="3200" dirty="0" smtClean="0"/>
              <a:t>Comparison of WFC3/IR &amp; WFC3/UVIS astrometry (within same visit, </a:t>
            </a:r>
            <a:br>
              <a:rPr lang="en-US" sz="3200" dirty="0" smtClean="0"/>
            </a:br>
            <a:r>
              <a:rPr lang="en-US" sz="3200" dirty="0" smtClean="0"/>
              <a:t>using same guide stars)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A1858-4414-EF47-92B3-FBA046C818F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v3plot_par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52600"/>
            <a:ext cx="6381750" cy="5105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209800"/>
            <a:ext cx="2514600" cy="228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The circle centered on zero, with the PA_V3 correlation, indicates a shift between the IR and UVIS 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apertures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38819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676400"/>
          </a:xfrm>
        </p:spPr>
        <p:txBody>
          <a:bodyPr/>
          <a:lstStyle/>
          <a:p>
            <a:r>
              <a:rPr lang="en-US" sz="3200" dirty="0" smtClean="0">
                <a:solidFill>
                  <a:srgbClr val="C0504D"/>
                </a:solidFill>
              </a:rPr>
              <a:t>Aside: </a:t>
            </a:r>
            <a:r>
              <a:rPr lang="en-US" sz="3200" dirty="0" smtClean="0"/>
              <a:t>Comparison of WFC3/IR &amp; WFC3/UVIS astrometry (within same visit, </a:t>
            </a:r>
            <a:br>
              <a:rPr lang="en-US" sz="3200" dirty="0" smtClean="0"/>
            </a:br>
            <a:r>
              <a:rPr lang="en-US" sz="3200" dirty="0" smtClean="0"/>
              <a:t>using same guide stars)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0A1858-4414-EF47-92B3-FBA046C818F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>
                <a:defRPr/>
              </a:pPr>
              <a:t>9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 descr="yearplot_par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752600"/>
            <a:ext cx="6381750" cy="51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209800"/>
            <a:ext cx="2514600" cy="2286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Changing the color coding to observation date shows that the thick radial distribution is a function of date</a:t>
            </a:r>
          </a:p>
        </p:txBody>
      </p:sp>
    </p:spTree>
    <p:extLst>
      <p:ext uri="{BB962C8B-B14F-4D97-AF65-F5344CB8AC3E}">
        <p14:creationId xmlns:p14="http://schemas.microsoft.com/office/powerpoint/2010/main" val="17732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1196</Words>
  <Application>Microsoft Macintosh PowerPoint</Application>
  <PresentationFormat>On-screen Show (4:3)</PresentationFormat>
  <Paragraphs>148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 Black </vt:lpstr>
      <vt:lpstr>Hubble Legacy Archive and Hubble Source Catalog</vt:lpstr>
      <vt:lpstr>Hubble Legacy Archive (HLA) http://hla.stsci.edu</vt:lpstr>
      <vt:lpstr>Hubble Source Catalog (HSC) http://archive.stsci.edu/hst/hsc</vt:lpstr>
      <vt:lpstr> HLA Progress: Conversion to AstroDrizzle Pipeline</vt:lpstr>
      <vt:lpstr>PowerPoint Presentation</vt:lpstr>
      <vt:lpstr>HSC Motivation: The Big Picture</vt:lpstr>
      <vt:lpstr>Three more reasons to build the HSC</vt:lpstr>
      <vt:lpstr>Aside: Comparison of WFC3/IR &amp; WFC3/UVIS astrometry (within same visit,  using same guide stars)</vt:lpstr>
      <vt:lpstr>Aside: Comparison of WFC3/IR &amp; WFC3/UVIS astrometry (within same visit,  using same guide stars)</vt:lpstr>
      <vt:lpstr>Aside: Comparison of WFC3/IR &amp; WFC3/UVIS astrometry (within same visit,  using same guide stars)</vt:lpstr>
      <vt:lpstr>HLA &amp; HSC Release Schedule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 Koekemoer</dc:creator>
  <cp:lastModifiedBy>Rick White</cp:lastModifiedBy>
  <cp:revision>28</cp:revision>
  <dcterms:created xsi:type="dcterms:W3CDTF">2012-11-14T14:33:06Z</dcterms:created>
  <dcterms:modified xsi:type="dcterms:W3CDTF">2014-11-26T20:20:42Z</dcterms:modified>
</cp:coreProperties>
</file>