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lvl1pPr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  <a:endParaRPr sz="2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  <a:endParaRPr sz="2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  <a:endParaRPr sz="2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  <a:endParaRPr sz="2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The            Initiative</a:t>
            </a:r>
          </a:p>
        </p:txBody>
      </p:sp>
      <p:pic>
        <p:nvPicPr>
          <p:cNvPr id="33" name="MARC_logo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04652" y="3848748"/>
            <a:ext cx="3560443" cy="1228568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Shape 34"/>
          <p:cNvSpPr/>
          <p:nvPr/>
        </p:nvSpPr>
        <p:spPr>
          <a:xfrm>
            <a:off x="2066645" y="5276850"/>
            <a:ext cx="887151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A proposed pilot project with AAS Journals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MASTmock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528243"/>
            <a:ext cx="13004800" cy="6697114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Shape 90"/>
          <p:cNvSpPr/>
          <p:nvPr/>
        </p:nvSpPr>
        <p:spPr>
          <a:xfrm>
            <a:off x="-151996" y="3140"/>
            <a:ext cx="13598155" cy="1319512"/>
          </a:xfrm>
          <a:prstGeom prst="rect">
            <a:avLst/>
          </a:prstGeom>
          <a:solidFill>
            <a:srgbClr val="FC2A1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91" name="Shape 91"/>
          <p:cNvSpPr/>
          <p:nvPr/>
        </p:nvSpPr>
        <p:spPr>
          <a:xfrm>
            <a:off x="44298" y="-4043"/>
            <a:ext cx="12675724" cy="92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endParaRPr b="1" sz="19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3200">
                <a:solidFill>
                  <a:srgbClr val="FFFFFF"/>
                </a:solidFill>
              </a:rPr>
              <a:t>What might this look like for Authors at MAST?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MASTmock_DL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2543" y="685589"/>
            <a:ext cx="10725088" cy="8042921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hape 94"/>
          <p:cNvSpPr/>
          <p:nvPr/>
        </p:nvSpPr>
        <p:spPr>
          <a:xfrm>
            <a:off x="5520825" y="1051898"/>
            <a:ext cx="6129119" cy="465880"/>
          </a:xfrm>
          <a:prstGeom prst="rect">
            <a:avLst/>
          </a:prstGeom>
          <a:solidFill>
            <a:srgbClr val="D8E5F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pic>
        <p:nvPicPr>
          <p:cNvPr id="95" name="justbuttons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42393" y="1054489"/>
            <a:ext cx="4901463" cy="460698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doibutton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89840" y="1055004"/>
            <a:ext cx="458514" cy="4606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body" idx="1"/>
          </p:nvPr>
        </p:nvSpPr>
        <p:spPr>
          <a:xfrm>
            <a:off x="952500" y="1492304"/>
            <a:ext cx="11099800" cy="72136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Would the ability to make a permanent reference to an arbitrary collection of data be useful to you beyond the context of the journals?</a:t>
            </a:r>
            <a:endParaRPr sz="3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Would being asked by ApJ/AJ to use MAST to make a link to your data be an undue burden?</a:t>
            </a:r>
            <a:endParaRPr sz="3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Are there other DOI / data-linking features that could be useful to MAST users?</a:t>
            </a:r>
          </a:p>
        </p:txBody>
      </p:sp>
      <p:sp>
        <p:nvSpPr>
          <p:cNvPr id="99" name="Shape 99"/>
          <p:cNvSpPr/>
          <p:nvPr>
            <p:ph type="title" idx="4294967295"/>
          </p:nvPr>
        </p:nvSpPr>
        <p:spPr>
          <a:xfrm>
            <a:off x="1270000" y="-284162"/>
            <a:ext cx="10464800" cy="1420596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Questions for the MUG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1270000" y="6362700"/>
            <a:ext cx="10464800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i="1" sz="2400"/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2400">
                <a:solidFill>
                  <a:srgbClr val="FFFFFF"/>
                </a:solidFill>
              </a:rPr>
              <a:t>–Karl Popper, The Logic of Scientific Discovery, 1934</a:t>
            </a:r>
          </a:p>
        </p:txBody>
      </p:sp>
      <p:sp>
        <p:nvSpPr>
          <p:cNvPr id="37" name="Shape 37"/>
          <p:cNvSpPr/>
          <p:nvPr/>
        </p:nvSpPr>
        <p:spPr>
          <a:xfrm>
            <a:off x="1270000" y="3975100"/>
            <a:ext cx="10464800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“non-reproducible single occurrences are of no significance to science” </a:t>
            </a:r>
          </a:p>
        </p:txBody>
      </p:sp>
      <p:sp>
        <p:nvSpPr>
          <p:cNvPr id="38" name="Shape 38"/>
          <p:cNvSpPr/>
          <p:nvPr/>
        </p:nvSpPr>
        <p:spPr>
          <a:xfrm>
            <a:off x="-151996" y="3140"/>
            <a:ext cx="13598155" cy="1319512"/>
          </a:xfrm>
          <a:prstGeom prst="rect">
            <a:avLst/>
          </a:prstGeom>
          <a:solidFill>
            <a:srgbClr val="FC2A1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39" name="Shape 39"/>
          <p:cNvSpPr/>
          <p:nvPr/>
        </p:nvSpPr>
        <p:spPr>
          <a:xfrm>
            <a:off x="93495" y="-184072"/>
            <a:ext cx="12675724" cy="14412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endParaRPr b="1" sz="19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3200">
                <a:solidFill>
                  <a:srgbClr val="FFFFFF"/>
                </a:solidFill>
              </a:rPr>
              <a:t>Scientists need to be able to get at the data that result in science</a:t>
            </a:r>
            <a:endParaRPr b="1" sz="32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3200">
                <a:solidFill>
                  <a:srgbClr val="FFFFFF"/>
                </a:solidFill>
              </a:rPr>
              <a:t>both to </a:t>
            </a:r>
            <a:r>
              <a:rPr b="1" i="1" sz="3200">
                <a:solidFill>
                  <a:srgbClr val="FFFFFF"/>
                </a:solidFill>
              </a:rPr>
              <a:t>reproduce</a:t>
            </a:r>
            <a:r>
              <a:rPr b="1" sz="3200">
                <a:solidFill>
                  <a:srgbClr val="FFFFFF"/>
                </a:solidFill>
              </a:rPr>
              <a:t> results and produce </a:t>
            </a:r>
            <a:r>
              <a:rPr b="1" i="1" sz="3200">
                <a:solidFill>
                  <a:srgbClr val="FFFFFF"/>
                </a:solidFill>
              </a:rPr>
              <a:t>new</a:t>
            </a:r>
            <a:r>
              <a:rPr b="1" sz="3200">
                <a:solidFill>
                  <a:srgbClr val="FFFFFF"/>
                </a:solidFill>
              </a:rPr>
              <a:t> results 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-151996" y="3140"/>
            <a:ext cx="13598155" cy="1319512"/>
          </a:xfrm>
          <a:prstGeom prst="rect">
            <a:avLst/>
          </a:prstGeom>
          <a:solidFill>
            <a:srgbClr val="FC2A1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42" name="Shape 42"/>
          <p:cNvSpPr/>
          <p:nvPr>
            <p:ph type="body" idx="1"/>
          </p:nvPr>
        </p:nvSpPr>
        <p:spPr>
          <a:xfrm>
            <a:off x="6471983" y="1119303"/>
            <a:ext cx="5475879" cy="2183885"/>
          </a:xfrm>
          <a:prstGeom prst="rect">
            <a:avLst/>
          </a:prstGeom>
        </p:spPr>
        <p:txBody>
          <a:bodyPr/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endParaRPr sz="1900">
              <a:solidFill>
                <a:srgbClr val="FFFFFF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i="1" sz="1900">
                <a:solidFill>
                  <a:srgbClr val="FFFFFF"/>
                </a:solidFill>
              </a:rPr>
              <a:t>We searched MAST for HST WFPC2 or WFC3 coeval Hα and [O iii] images of PNe available by March 2013. This search yielded Hα and [O iii] images for </a:t>
            </a:r>
            <a:r>
              <a:rPr b="1" i="1" sz="1900">
                <a:solidFill>
                  <a:srgbClr val="FF2600"/>
                </a:solidFill>
              </a:rPr>
              <a:t>103</a:t>
            </a:r>
            <a:r>
              <a:rPr i="1" sz="1900">
                <a:solidFill>
                  <a:srgbClr val="FFFFFF"/>
                </a:solidFill>
              </a:rPr>
              <a:t> PNe obtained through the F656N and F502N filters, respectively</a:t>
            </a:r>
          </a:p>
        </p:txBody>
      </p:sp>
      <p:sp>
        <p:nvSpPr>
          <p:cNvPr id="43" name="Shape 43"/>
          <p:cNvSpPr/>
          <p:nvPr/>
        </p:nvSpPr>
        <p:spPr>
          <a:xfrm>
            <a:off x="4419590" y="5928606"/>
            <a:ext cx="2369717" cy="451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algn="l">
              <a:defRPr sz="19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FFFFFF"/>
                </a:solidFill>
              </a:rPr>
              <a:t>Guerrero+ 2013</a:t>
            </a:r>
          </a:p>
        </p:txBody>
      </p:sp>
      <p:pic>
        <p:nvPicPr>
          <p:cNvPr id="44" name="Screenshot 2014-10-23 15.46.0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7095" y="1505260"/>
            <a:ext cx="4864627" cy="4409006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Shape 45"/>
          <p:cNvSpPr/>
          <p:nvPr/>
        </p:nvSpPr>
        <p:spPr>
          <a:xfrm>
            <a:off x="93495" y="-184072"/>
            <a:ext cx="12675724" cy="14412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endParaRPr b="1" sz="19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3200">
                <a:solidFill>
                  <a:srgbClr val="FFFFFF"/>
                </a:solidFill>
              </a:rPr>
              <a:t>While it is possible to track down data from a paper, </a:t>
            </a:r>
            <a:endParaRPr b="1" sz="32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b="1" i="1" sz="3200">
                <a:solidFill>
                  <a:srgbClr val="FFFFFF"/>
                </a:solidFill>
              </a:rPr>
              <a:t>it’s often unpleasantly hard </a:t>
            </a:r>
          </a:p>
        </p:txBody>
      </p:sp>
      <p:pic>
        <p:nvPicPr>
          <p:cNvPr id="46" name="Screenshot 2014-10-23 16.35.37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37903" y="6722564"/>
            <a:ext cx="6469394" cy="2108292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hape 47"/>
          <p:cNvSpPr/>
          <p:nvPr/>
        </p:nvSpPr>
        <p:spPr>
          <a:xfrm>
            <a:off x="273625" y="6358601"/>
            <a:ext cx="5631066" cy="2836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algn="r">
              <a:defRPr sz="1800">
                <a:solidFill>
                  <a:srgbClr val="000000"/>
                </a:solidFill>
              </a:defRPr>
            </a:pPr>
            <a:endParaRPr sz="1900">
              <a:solidFill>
                <a:srgbClr val="FFFFFF"/>
              </a:solidFill>
            </a:endParaRPr>
          </a:p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i="1" sz="1900">
                <a:solidFill>
                  <a:srgbClr val="FFFFFF"/>
                </a:solidFill>
              </a:rPr>
              <a:t>We present a catalogue of photometric and structural properties of </a:t>
            </a:r>
            <a:r>
              <a:rPr b="1" i="1" sz="1900">
                <a:solidFill>
                  <a:srgbClr val="FF2600"/>
                </a:solidFill>
              </a:rPr>
              <a:t>228</a:t>
            </a:r>
            <a:r>
              <a:rPr i="1" sz="1900">
                <a:solidFill>
                  <a:srgbClr val="FFFFFF"/>
                </a:solidFill>
              </a:rPr>
              <a:t> nuclear star clusters (NSCs) in nearby late-type disc galaxies. These new measurements are derived from a homogeneous analysis of all suitable Wide Field Planetary Camera 2 (WFPC2) images in the Hubble Space Telescope (HST) archive.</a:t>
            </a:r>
          </a:p>
        </p:txBody>
      </p:sp>
      <p:sp>
        <p:nvSpPr>
          <p:cNvPr id="48" name="Shape 48"/>
          <p:cNvSpPr/>
          <p:nvPr/>
        </p:nvSpPr>
        <p:spPr>
          <a:xfrm>
            <a:off x="9540616" y="8901824"/>
            <a:ext cx="3019722" cy="574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algn="r">
              <a:defRPr sz="19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FFFFFF"/>
                </a:solidFill>
              </a:rPr>
              <a:t>Georgiev &amp; Böker 2013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-151996" y="3140"/>
            <a:ext cx="13598155" cy="1319512"/>
          </a:xfrm>
          <a:prstGeom prst="rect">
            <a:avLst/>
          </a:prstGeom>
          <a:solidFill>
            <a:srgbClr val="FC2A1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51" name="Shape 51"/>
          <p:cNvSpPr/>
          <p:nvPr/>
        </p:nvSpPr>
        <p:spPr>
          <a:xfrm>
            <a:off x="1377582" y="2403"/>
            <a:ext cx="10249636" cy="1165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defTabSz="508254">
              <a:defRPr sz="1800">
                <a:solidFill>
                  <a:srgbClr val="000000"/>
                </a:solidFill>
              </a:defRPr>
            </a:pPr>
            <a:endParaRPr b="1" sz="1653">
              <a:solidFill>
                <a:srgbClr val="FFFFFF"/>
              </a:solidFill>
            </a:endParaRPr>
          </a:p>
          <a:p>
            <a:pPr lvl="0" defTabSz="508254">
              <a:defRPr sz="1800">
                <a:solidFill>
                  <a:srgbClr val="000000"/>
                </a:solidFill>
              </a:defRPr>
            </a:pPr>
            <a:r>
              <a:rPr b="1" sz="2784">
                <a:solidFill>
                  <a:srgbClr val="FFFFFF"/>
                </a:solidFill>
              </a:rPr>
              <a:t>At Space Telescope there is 1 FTE spent trying to piece this all together; without the authors it’s hard!</a:t>
            </a:r>
          </a:p>
        </p:txBody>
      </p:sp>
      <p:pic>
        <p:nvPicPr>
          <p:cNvPr id="52" name="uglyMNRAS.tiff"/>
          <p:cNvPicPr/>
          <p:nvPr/>
        </p:nvPicPr>
        <p:blipFill>
          <a:blip r:embed="rId2">
            <a:extLst/>
          </a:blip>
          <a:srcRect l="0" t="6453" r="0" b="0"/>
          <a:stretch>
            <a:fillRect/>
          </a:stretch>
        </p:blipFill>
        <p:spPr>
          <a:xfrm>
            <a:off x="1478359" y="1531042"/>
            <a:ext cx="10048276" cy="722198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5" name="Group 55"/>
          <p:cNvGrpSpPr/>
          <p:nvPr/>
        </p:nvGrpSpPr>
        <p:grpSpPr>
          <a:xfrm>
            <a:off x="2377043" y="4234721"/>
            <a:ext cx="8618507" cy="1284158"/>
            <a:chOff x="0" y="0"/>
            <a:chExt cx="8618506" cy="1284156"/>
          </a:xfrm>
        </p:grpSpPr>
        <p:sp>
          <p:nvSpPr>
            <p:cNvPr id="53" name="Shape 53"/>
            <p:cNvSpPr/>
            <p:nvPr/>
          </p:nvSpPr>
          <p:spPr>
            <a:xfrm>
              <a:off x="0" y="0"/>
              <a:ext cx="8529232" cy="1284157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600"/>
              </a:pPr>
            </a:p>
          </p:txBody>
        </p:sp>
        <p:sp>
          <p:nvSpPr>
            <p:cNvPr id="54" name="Shape 54"/>
            <p:cNvSpPr/>
            <p:nvPr/>
          </p:nvSpPr>
          <p:spPr>
            <a:xfrm>
              <a:off x="63591" y="40973"/>
              <a:ext cx="8554916" cy="8732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sz="1700">
                  <a:latin typeface="Lucida Grande"/>
                  <a:ea typeface="Lucida Grande"/>
                  <a:cs typeface="Lucida Grande"/>
                  <a:sym typeface="Lucida Grande"/>
                </a:rPr>
                <a:t>It might be possible to track down some of the specific datasets for this paper,</a:t>
              </a:r>
              <a:endParaRPr sz="1700">
                <a:latin typeface="Lucida Grande"/>
                <a:ea typeface="Lucida Grande"/>
                <a:cs typeface="Lucida Grande"/>
                <a:sym typeface="Lucida Grande"/>
              </a:endParaRPr>
            </a:p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sz="1700">
                  <a:latin typeface="Lucida Grande"/>
                  <a:ea typeface="Lucida Grande"/>
                  <a:cs typeface="Lucida Grande"/>
                  <a:sym typeface="Lucida Grande"/>
                </a:rPr>
                <a:t>but it would be very time consuming with possibly little payoff. I’m tagging as </a:t>
              </a:r>
              <a:endParaRPr sz="1700">
                <a:latin typeface="Lucida Grande"/>
                <a:ea typeface="Lucida Grande"/>
                <a:cs typeface="Lucida Grande"/>
                <a:sym typeface="Lucida Grande"/>
              </a:endParaRPr>
            </a:p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sz="1700">
                  <a:latin typeface="Lucida Grande"/>
                  <a:ea typeface="Lucida Grande"/>
                  <a:cs typeface="Lucida Grande"/>
                  <a:sym typeface="Lucida Grande"/>
                </a:rPr>
                <a:t>impossible for now. -Sara</a:t>
              </a:r>
            </a:p>
          </p:txBody>
        </p:sp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-151996" y="3140"/>
            <a:ext cx="13598155" cy="1319512"/>
          </a:xfrm>
          <a:prstGeom prst="rect">
            <a:avLst/>
          </a:prstGeom>
          <a:solidFill>
            <a:srgbClr val="FC2A1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58" name="Shape 58"/>
          <p:cNvSpPr/>
          <p:nvPr/>
        </p:nvSpPr>
        <p:spPr>
          <a:xfrm>
            <a:off x="164538" y="41443"/>
            <a:ext cx="12675724" cy="92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endParaRPr b="1" sz="19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3200">
                <a:solidFill>
                  <a:srgbClr val="FFFFFF"/>
                </a:solidFill>
              </a:rPr>
              <a:t>A “Solution” without MAST: DOIs for data</a:t>
            </a:r>
          </a:p>
        </p:txBody>
      </p:sp>
      <p:pic>
        <p:nvPicPr>
          <p:cNvPr id="59" name="Screenshot 2014-10-24 13.19.39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996" y="3062153"/>
            <a:ext cx="4848088" cy="6001422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Shape 60"/>
          <p:cNvSpPr/>
          <p:nvPr/>
        </p:nvSpPr>
        <p:spPr>
          <a:xfrm>
            <a:off x="2609123" y="9097049"/>
            <a:ext cx="3019722" cy="574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algn="r">
              <a:defRPr i="1" sz="1900"/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1900">
                <a:solidFill>
                  <a:srgbClr val="FFFFFF"/>
                </a:solidFill>
              </a:rPr>
              <a:t>Harvard Dataverse</a:t>
            </a:r>
          </a:p>
        </p:txBody>
      </p:sp>
      <p:pic>
        <p:nvPicPr>
          <p:cNvPr id="61" name="Screenshot 2014-10-24 13.20.3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77076" y="3055080"/>
            <a:ext cx="6025335" cy="6015568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Shape 62"/>
          <p:cNvSpPr/>
          <p:nvPr/>
        </p:nvSpPr>
        <p:spPr>
          <a:xfrm>
            <a:off x="9625178" y="9097049"/>
            <a:ext cx="3019722" cy="574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algn="r">
              <a:defRPr i="1" sz="1900"/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1900">
                <a:solidFill>
                  <a:srgbClr val="FFFFFF"/>
                </a:solidFill>
              </a:rPr>
              <a:t>Zenodo</a:t>
            </a:r>
          </a:p>
        </p:txBody>
      </p:sp>
      <p:pic>
        <p:nvPicPr>
          <p:cNvPr id="63" name="doi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07697" y="125020"/>
            <a:ext cx="1034201" cy="1034193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doi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81229" y="1774659"/>
            <a:ext cx="1034201" cy="1034192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hape 65"/>
          <p:cNvSpPr/>
          <p:nvPr/>
        </p:nvSpPr>
        <p:spPr>
          <a:xfrm>
            <a:off x="3006262" y="1648233"/>
            <a:ext cx="12675724" cy="92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algn="l" defTabSz="508254">
              <a:defRPr sz="1800">
                <a:solidFill>
                  <a:srgbClr val="000000"/>
                </a:solidFill>
              </a:defRPr>
            </a:pPr>
            <a:endParaRPr b="1" sz="2784">
              <a:solidFill>
                <a:srgbClr val="FFFFFF"/>
              </a:solidFill>
            </a:endParaRPr>
          </a:p>
          <a:p>
            <a:pPr lvl="0" algn="l" defTabSz="508254">
              <a:defRPr sz="1800">
                <a:solidFill>
                  <a:srgbClr val="000000"/>
                </a:solidFill>
              </a:defRPr>
            </a:pPr>
            <a:r>
              <a:rPr b="1" sz="2784">
                <a:solidFill>
                  <a:srgbClr val="FFFFFF"/>
                </a:solidFill>
              </a:rPr>
              <a:t>: a broadly used, permanent, citable, URL </a:t>
            </a:r>
            <a:r>
              <a:rPr b="1" i="1" sz="2784">
                <a:solidFill>
                  <a:srgbClr val="A6AAA8"/>
                </a:solidFill>
              </a:rPr>
              <a:t>(Basically)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-151996" y="3140"/>
            <a:ext cx="13598155" cy="1319512"/>
          </a:xfrm>
          <a:prstGeom prst="rect">
            <a:avLst/>
          </a:prstGeom>
          <a:solidFill>
            <a:srgbClr val="FC2A1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68" name="Shape 68"/>
          <p:cNvSpPr/>
          <p:nvPr/>
        </p:nvSpPr>
        <p:spPr>
          <a:xfrm>
            <a:off x="-2425137" y="-99350"/>
            <a:ext cx="17855074" cy="13028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defTabSz="554990">
              <a:defRPr sz="1800">
                <a:solidFill>
                  <a:srgbClr val="000000"/>
                </a:solidFill>
              </a:defRPr>
            </a:pPr>
            <a:endParaRPr b="1" sz="1804">
              <a:solidFill>
                <a:srgbClr val="FFFFFF"/>
              </a:solidFill>
            </a:endParaRPr>
          </a:p>
          <a:p>
            <a:pPr lvl="0" defTabSz="554990">
              <a:defRPr sz="1800">
                <a:solidFill>
                  <a:srgbClr val="000000"/>
                </a:solidFill>
              </a:defRPr>
            </a:pPr>
            <a:r>
              <a:rPr b="1" sz="3040">
                <a:solidFill>
                  <a:srgbClr val="FFFFFF"/>
                </a:solidFill>
              </a:rPr>
              <a:t>Places similar to STScI have DOI’ed their own content:</a:t>
            </a:r>
            <a:endParaRPr b="1" sz="3040">
              <a:solidFill>
                <a:srgbClr val="FFFFFF"/>
              </a:solidFill>
            </a:endParaRPr>
          </a:p>
          <a:p>
            <a:pPr lvl="0" defTabSz="554990">
              <a:defRPr sz="1800">
                <a:solidFill>
                  <a:srgbClr val="000000"/>
                </a:solidFill>
              </a:defRPr>
            </a:pPr>
            <a:r>
              <a:rPr b="1" sz="3040">
                <a:solidFill>
                  <a:srgbClr val="FFFFFF"/>
                </a:solidFill>
              </a:rPr>
              <a:t>it works, but no one uses it!</a:t>
            </a:r>
          </a:p>
        </p:txBody>
      </p:sp>
      <p:pic>
        <p:nvPicPr>
          <p:cNvPr id="69" name="Screenshot 2014-10-27 13.50.19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04205" y="1329714"/>
            <a:ext cx="8996390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-151996" y="3140"/>
            <a:ext cx="13598155" cy="1319512"/>
          </a:xfrm>
          <a:prstGeom prst="rect">
            <a:avLst/>
          </a:prstGeom>
          <a:solidFill>
            <a:srgbClr val="FC2A1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72" name="Shape 72"/>
          <p:cNvSpPr/>
          <p:nvPr/>
        </p:nvSpPr>
        <p:spPr>
          <a:xfrm>
            <a:off x="88759" y="-115196"/>
            <a:ext cx="12675724" cy="1333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defTabSz="578358">
              <a:defRPr sz="1800">
                <a:solidFill>
                  <a:srgbClr val="000000"/>
                </a:solidFill>
              </a:defRPr>
            </a:pPr>
            <a:endParaRPr b="1" sz="1881">
              <a:solidFill>
                <a:srgbClr val="FFFFFF"/>
              </a:solidFill>
            </a:endParaRPr>
          </a:p>
          <a:p>
            <a:pPr lvl="0" defTabSz="578358">
              <a:defRPr sz="1800">
                <a:solidFill>
                  <a:srgbClr val="000000"/>
                </a:solidFill>
              </a:defRPr>
            </a:pPr>
            <a:r>
              <a:rPr b="1" sz="3168">
                <a:solidFill>
                  <a:srgbClr val="FFFFFF"/>
                </a:solidFill>
              </a:rPr>
              <a:t>The Problem: Without significant encouragement authors</a:t>
            </a:r>
            <a:endParaRPr b="1" sz="3168">
              <a:solidFill>
                <a:srgbClr val="FFFFFF"/>
              </a:solidFill>
            </a:endParaRPr>
          </a:p>
          <a:p>
            <a:pPr lvl="0" defTabSz="578358">
              <a:defRPr sz="1800">
                <a:solidFill>
                  <a:srgbClr val="000000"/>
                </a:solidFill>
              </a:defRPr>
            </a:pPr>
            <a:r>
              <a:rPr b="1" sz="3168">
                <a:solidFill>
                  <a:srgbClr val="FFFFFF"/>
                </a:solidFill>
              </a:rPr>
              <a:t> won’t link data in their papers</a:t>
            </a:r>
          </a:p>
        </p:txBody>
      </p:sp>
      <p:sp>
        <p:nvSpPr>
          <p:cNvPr id="73" name="Shape 73"/>
          <p:cNvSpPr/>
          <p:nvPr/>
        </p:nvSpPr>
        <p:spPr>
          <a:xfrm>
            <a:off x="1129853" y="2044699"/>
            <a:ext cx="10745094" cy="566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We Astronomers</a:t>
            </a:r>
            <a:endParaRPr sz="120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are</a:t>
            </a:r>
            <a:endParaRPr sz="120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Lazy*</a:t>
            </a:r>
          </a:p>
        </p:txBody>
      </p:sp>
      <p:sp>
        <p:nvSpPr>
          <p:cNvPr id="74" name="Shape 74"/>
          <p:cNvSpPr/>
          <p:nvPr/>
        </p:nvSpPr>
        <p:spPr>
          <a:xfrm>
            <a:off x="9540616" y="8901824"/>
            <a:ext cx="3019722" cy="574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algn="r">
              <a:defRPr i="1" sz="1900"/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1900">
                <a:solidFill>
                  <a:srgbClr val="FFFFFF"/>
                </a:solidFill>
              </a:rPr>
              <a:t>*[citation needed]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nodeType="afterEffect" presetClass="entr" presetSubtype="0" presetID="9" grpId="2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3" grpId="1"/>
      <p:bldP build="whole" bldLvl="1" animBg="1" rev="0" advAuto="0" spid="74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title"/>
          </p:nvPr>
        </p:nvSpPr>
        <p:spPr>
          <a:xfrm>
            <a:off x="1270000" y="62413"/>
            <a:ext cx="10464800" cy="142059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The             Initiative</a:t>
            </a:r>
          </a:p>
        </p:txBody>
      </p:sp>
      <p:sp>
        <p:nvSpPr>
          <p:cNvPr id="77" name="Shape 77"/>
          <p:cNvSpPr/>
          <p:nvPr>
            <p:ph type="body" idx="1"/>
          </p:nvPr>
        </p:nvSpPr>
        <p:spPr>
          <a:xfrm>
            <a:off x="1270000" y="1741659"/>
            <a:ext cx="10464800" cy="670559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connecting the AAS Journals to MAST</a:t>
            </a:r>
          </a:p>
        </p:txBody>
      </p:sp>
      <p:pic>
        <p:nvPicPr>
          <p:cNvPr id="78" name="MARC_logo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90506" y="404221"/>
            <a:ext cx="3560443" cy="1228568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MARC_line.pdf"/>
          <p:cNvPicPr/>
          <p:nvPr/>
        </p:nvPicPr>
        <p:blipFill>
          <a:blip r:embed="rId3">
            <a:extLst/>
          </a:blip>
          <a:srcRect l="0" t="11191" r="0" b="11191"/>
          <a:stretch>
            <a:fillRect/>
          </a:stretch>
        </p:blipFill>
        <p:spPr>
          <a:xfrm>
            <a:off x="-1" y="3182949"/>
            <a:ext cx="13004801" cy="57147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MARCflow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01167" y="1321784"/>
            <a:ext cx="5123505" cy="8427185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Shape 82"/>
          <p:cNvSpPr/>
          <p:nvPr/>
        </p:nvSpPr>
        <p:spPr>
          <a:xfrm>
            <a:off x="-151996" y="3140"/>
            <a:ext cx="13598155" cy="1319512"/>
          </a:xfrm>
          <a:prstGeom prst="rect">
            <a:avLst/>
          </a:prstGeom>
          <a:solidFill>
            <a:srgbClr val="FC2A1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83" name="Shape 83"/>
          <p:cNvSpPr/>
          <p:nvPr/>
        </p:nvSpPr>
        <p:spPr>
          <a:xfrm>
            <a:off x="44298" y="-176351"/>
            <a:ext cx="12675724" cy="1482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endParaRPr b="1" sz="19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3200">
                <a:solidFill>
                  <a:srgbClr val="FFFFFF"/>
                </a:solidFill>
              </a:rPr>
              <a:t>We can construct a simple (mock) workflow for </a:t>
            </a:r>
            <a:endParaRPr b="1" sz="32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3200">
                <a:solidFill>
                  <a:srgbClr val="FFFFFF"/>
                </a:solidFill>
              </a:rPr>
              <a:t>AAS Journals, STScI/MAST, and authors</a:t>
            </a:r>
          </a:p>
        </p:txBody>
      </p:sp>
      <p:sp>
        <p:nvSpPr>
          <p:cNvPr id="84" name="Shape 84"/>
          <p:cNvSpPr/>
          <p:nvPr/>
        </p:nvSpPr>
        <p:spPr>
          <a:xfrm>
            <a:off x="9119903" y="1886158"/>
            <a:ext cx="143455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EC82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FEC825"/>
                </a:solidFill>
              </a:rPr>
              <a:t>Robot</a:t>
            </a:r>
          </a:p>
        </p:txBody>
      </p:sp>
      <p:sp>
        <p:nvSpPr>
          <p:cNvPr id="85" name="Shape 85"/>
          <p:cNvSpPr/>
          <p:nvPr/>
        </p:nvSpPr>
        <p:spPr>
          <a:xfrm>
            <a:off x="8205280" y="3947682"/>
            <a:ext cx="326380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3A6C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3A6CF"/>
                </a:solidFill>
              </a:rPr>
              <a:t>ST MAST Staff</a:t>
            </a:r>
          </a:p>
        </p:txBody>
      </p:sp>
      <p:sp>
        <p:nvSpPr>
          <p:cNvPr id="86" name="Shape 86"/>
          <p:cNvSpPr/>
          <p:nvPr/>
        </p:nvSpPr>
        <p:spPr>
          <a:xfrm>
            <a:off x="8725881" y="6009206"/>
            <a:ext cx="222260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87D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FF87D4"/>
                </a:solidFill>
              </a:rPr>
              <a:t>AAS Staff</a:t>
            </a:r>
          </a:p>
        </p:txBody>
      </p:sp>
      <p:sp>
        <p:nvSpPr>
          <p:cNvPr id="87" name="Shape 87"/>
          <p:cNvSpPr/>
          <p:nvPr/>
        </p:nvSpPr>
        <p:spPr>
          <a:xfrm>
            <a:off x="9030941" y="8070729"/>
            <a:ext cx="161248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AEAEA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AEAEAE"/>
                </a:solidFill>
              </a:rPr>
              <a:t>Author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