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9" r:id="rId4"/>
    <p:sldId id="260" r:id="rId5"/>
    <p:sldId id="279" r:id="rId6"/>
    <p:sldId id="261" r:id="rId7"/>
    <p:sldId id="262" r:id="rId8"/>
    <p:sldId id="263" r:id="rId9"/>
    <p:sldId id="278" r:id="rId10"/>
    <p:sldId id="264" r:id="rId11"/>
    <p:sldId id="265" r:id="rId12"/>
    <p:sldId id="277" r:id="rId13"/>
    <p:sldId id="266" r:id="rId14"/>
    <p:sldId id="267" r:id="rId15"/>
    <p:sldId id="280" r:id="rId16"/>
    <p:sldId id="268" r:id="rId17"/>
    <p:sldId id="269" r:id="rId18"/>
    <p:sldId id="270" r:id="rId19"/>
    <p:sldId id="271" r:id="rId20"/>
    <p:sldId id="272" r:id="rId21"/>
    <p:sldId id="281" r:id="rId22"/>
    <p:sldId id="273" r:id="rId23"/>
    <p:sldId id="283" r:id="rId24"/>
    <p:sldId id="282" r:id="rId25"/>
    <p:sldId id="276" r:id="rId26"/>
    <p:sldId id="258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FE8"/>
    <a:srgbClr val="E5FFE3"/>
    <a:srgbClr val="E6F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oekemoe:Desktop:mug_2012:mast-user-survey-201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oekemoe:Desktop:mug_2012:mast-user-survey-201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oekemoe:Desktop:mug_2012:mast-user-survey-2012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oekemoe:Desktop:mug_2012:mast-user-survey-2012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oekemoe:Desktop:mug_2012:mast-user-survey-2012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oekemoe:Desktop:mug_2012:mast-user-survey-2012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oekemoe:Desktop:mug_2012:mast-user-survey-2012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oekemoe:Desktop:mug_2012:mast-user-survey-2012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oekemoe:Desktop:mug_2012:mast-user-survey-2012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oekemoe:Desktop:mug_2012:mast-user-survey-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oekemoe:Desktop:mug_2012:mast-user-survey-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oekemoe:Desktop:mug_2012:mast-user-survey-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oekemoe:Desktop:mug_2012:mast-user-survey-20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oekemoe:Desktop:mug_2012:mast-user-survey-20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oekemoe:Desktop:mug_2012:mast-user-survey-201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oekemoe:Desktop:mug_2012:mast-user-survey-201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oekemoe:Desktop:mug_2012:mast-user-survey-201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oekemoe:Desktop:mug_2012:mast-user-survey-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301 responses</a:t>
            </a:r>
          </a:p>
        </c:rich>
      </c:tx>
      <c:layout/>
      <c:overlay val="0"/>
    </c:title>
    <c:autoTitleDeleted val="0"/>
    <c:view3D>
      <c:rotX val="0"/>
      <c:hPercent val="100"/>
      <c:rotY val="0"/>
      <c:rAngAx val="0"/>
      <c:perspective val="4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Sheet1!$A$3:$A$7</c:f>
              <c:strCache>
                <c:ptCount val="5"/>
                <c:pt idx="0">
                  <c:v>daily</c:v>
                </c:pt>
                <c:pt idx="1">
                  <c:v>few times/  week</c:v>
                </c:pt>
                <c:pt idx="2">
                  <c:v>few times / month</c:v>
                </c:pt>
                <c:pt idx="3">
                  <c:v>few times / year</c:v>
                </c:pt>
                <c:pt idx="4">
                  <c:v>never</c:v>
                </c:pt>
              </c:strCache>
            </c:strRef>
          </c:cat>
          <c:val>
            <c:numRef>
              <c:f>Sheet1!$C$3:$C$7</c:f>
              <c:numCache>
                <c:formatCode>0%</c:formatCode>
                <c:ptCount val="5"/>
                <c:pt idx="0">
                  <c:v>0.0465116279069767</c:v>
                </c:pt>
                <c:pt idx="1">
                  <c:v>0.122923588039867</c:v>
                </c:pt>
                <c:pt idx="2">
                  <c:v>0.365448504983389</c:v>
                </c:pt>
                <c:pt idx="3">
                  <c:v>0.40531561461794</c:v>
                </c:pt>
                <c:pt idx="4">
                  <c:v>0.0598006644518272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111806344"/>
        <c:axId val="2110859672"/>
        <c:axId val="-2089480488"/>
      </c:bar3DChart>
      <c:catAx>
        <c:axId val="21118063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10859672"/>
        <c:crosses val="autoZero"/>
        <c:auto val="1"/>
        <c:lblAlgn val="ctr"/>
        <c:lblOffset val="100"/>
        <c:noMultiLvlLbl val="0"/>
      </c:catAx>
      <c:valAx>
        <c:axId val="211085967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11806344"/>
        <c:crosses val="autoZero"/>
        <c:crossBetween val="between"/>
      </c:valAx>
      <c:serAx>
        <c:axId val="-2089480488"/>
        <c:scaling>
          <c:orientation val="minMax"/>
        </c:scaling>
        <c:delete val="1"/>
        <c:axPos val="b"/>
        <c:majorTickMark val="none"/>
        <c:minorTickMark val="none"/>
        <c:tickLblPos val="nextTo"/>
        <c:crossAx val="2110859672"/>
        <c:crosses val="autoZero"/>
      </c:ser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236 responses</a:t>
            </a:r>
          </a:p>
        </c:rich>
      </c:tx>
      <c:layout>
        <c:manualLayout>
          <c:xMode val="edge"/>
          <c:yMode val="edge"/>
          <c:x val="0.0651558192560989"/>
          <c:y val="0.116666666666667"/>
        </c:manualLayout>
      </c:layout>
      <c:overlay val="1"/>
    </c:title>
    <c:autoTitleDeleted val="0"/>
    <c:view3D>
      <c:rotX val="72"/>
      <c:rotY val="246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Sheet1!$A$175:$A$177</c:f>
              <c:strCache>
                <c:ptCount val="3"/>
                <c:pt idx="0">
                  <c:v>Very useful</c:v>
                </c:pt>
                <c:pt idx="1">
                  <c:v>Somewhat useful</c:v>
                </c:pt>
                <c:pt idx="2">
                  <c:v>Not useful</c:v>
                </c:pt>
              </c:strCache>
            </c:strRef>
          </c:cat>
          <c:val>
            <c:numRef>
              <c:f>Sheet1!$B$175:$B$177</c:f>
              <c:numCache>
                <c:formatCode>General</c:formatCode>
                <c:ptCount val="3"/>
                <c:pt idx="0">
                  <c:v>78.0</c:v>
                </c:pt>
                <c:pt idx="1">
                  <c:v>100.0</c:v>
                </c:pt>
                <c:pt idx="2">
                  <c:v>58.0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767240748293"/>
          <c:y val="0.0601851851851852"/>
          <c:w val="0.769387332559526"/>
          <c:h val="0.8224693788276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Sheet1!$B$203</c:f>
              <c:strCache>
                <c:ptCount val="1"/>
                <c:pt idx="0">
                  <c:v>Useful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Sheet1!$A$204:$A$207</c:f>
              <c:strCache>
                <c:ptCount val="4"/>
                <c:pt idx="0">
                  <c:v>Classic Search</c:v>
                </c:pt>
                <c:pt idx="1">
                  <c:v>SQL Search</c:v>
                </c:pt>
                <c:pt idx="2">
                  <c:v>Tile Search</c:v>
                </c:pt>
                <c:pt idx="3">
                  <c:v>GALEXView</c:v>
                </c:pt>
              </c:strCache>
            </c:strRef>
          </c:cat>
          <c:val>
            <c:numRef>
              <c:f>Sheet1!$B$204:$B$207</c:f>
              <c:numCache>
                <c:formatCode>General</c:formatCode>
                <c:ptCount val="4"/>
                <c:pt idx="0">
                  <c:v>90.0</c:v>
                </c:pt>
                <c:pt idx="1">
                  <c:v>49.0</c:v>
                </c:pt>
                <c:pt idx="2">
                  <c:v>29.0</c:v>
                </c:pt>
                <c:pt idx="3">
                  <c:v>68.0</c:v>
                </c:pt>
              </c:numCache>
            </c:numRef>
          </c:val>
        </c:ser>
        <c:ser>
          <c:idx val="1"/>
          <c:order val="1"/>
          <c:tx>
            <c:strRef>
              <c:f>Sheet1!$C$203</c:f>
              <c:strCache>
                <c:ptCount val="1"/>
                <c:pt idx="0">
                  <c:v>Unsure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Sheet1!$A$204:$A$207</c:f>
              <c:strCache>
                <c:ptCount val="4"/>
                <c:pt idx="0">
                  <c:v>Classic Search</c:v>
                </c:pt>
                <c:pt idx="1">
                  <c:v>SQL Search</c:v>
                </c:pt>
                <c:pt idx="2">
                  <c:v>Tile Search</c:v>
                </c:pt>
                <c:pt idx="3">
                  <c:v>GALEXView</c:v>
                </c:pt>
              </c:strCache>
            </c:strRef>
          </c:cat>
          <c:val>
            <c:numRef>
              <c:f>Sheet1!$C$204:$C$207</c:f>
              <c:numCache>
                <c:formatCode>General</c:formatCode>
                <c:ptCount val="4"/>
                <c:pt idx="0">
                  <c:v>39.0</c:v>
                </c:pt>
                <c:pt idx="1">
                  <c:v>64.0</c:v>
                </c:pt>
                <c:pt idx="2">
                  <c:v>77.0</c:v>
                </c:pt>
                <c:pt idx="3">
                  <c:v>49.0</c:v>
                </c:pt>
              </c:numCache>
            </c:numRef>
          </c:val>
        </c:ser>
        <c:ser>
          <c:idx val="2"/>
          <c:order val="2"/>
          <c:tx>
            <c:strRef>
              <c:f>Sheet1!$D$203</c:f>
              <c:strCache>
                <c:ptCount val="1"/>
                <c:pt idx="0">
                  <c:v>Not Useful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Sheet1!$A$204:$A$207</c:f>
              <c:strCache>
                <c:ptCount val="4"/>
                <c:pt idx="0">
                  <c:v>Classic Search</c:v>
                </c:pt>
                <c:pt idx="1">
                  <c:v>SQL Search</c:v>
                </c:pt>
                <c:pt idx="2">
                  <c:v>Tile Search</c:v>
                </c:pt>
                <c:pt idx="3">
                  <c:v>GALEXView</c:v>
                </c:pt>
              </c:strCache>
            </c:strRef>
          </c:cat>
          <c:val>
            <c:numRef>
              <c:f>Sheet1!$D$204:$D$207</c:f>
              <c:numCache>
                <c:formatCode>General</c:formatCode>
                <c:ptCount val="4"/>
                <c:pt idx="0">
                  <c:v>5.0</c:v>
                </c:pt>
                <c:pt idx="1">
                  <c:v>9.0</c:v>
                </c:pt>
                <c:pt idx="2">
                  <c:v>10.0</c:v>
                </c:pt>
                <c:pt idx="3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28933256"/>
        <c:axId val="2028936264"/>
        <c:axId val="0"/>
      </c:bar3DChart>
      <c:catAx>
        <c:axId val="2028933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28936264"/>
        <c:crosses val="autoZero"/>
        <c:auto val="1"/>
        <c:lblAlgn val="ctr"/>
        <c:lblOffset val="100"/>
        <c:noMultiLvlLbl val="0"/>
      </c:catAx>
      <c:valAx>
        <c:axId val="20289362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number of responses</a:t>
                </a:r>
              </a:p>
            </c:rich>
          </c:tx>
          <c:layout>
            <c:manualLayout>
              <c:xMode val="edge"/>
              <c:yMode val="edge"/>
              <c:x val="0.000510922190503079"/>
              <c:y val="0.2593256051326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28933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6613820565326"/>
          <c:y val="0.00113894692428467"/>
          <c:w val="0.179994144158275"/>
          <c:h val="0.237561895598504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262 responses</a:t>
            </a:r>
          </a:p>
        </c:rich>
      </c:tx>
      <c:layout>
        <c:manualLayout>
          <c:xMode val="edge"/>
          <c:yMode val="edge"/>
          <c:x val="0.0592328173481461"/>
          <c:y val="0.0388888888888889"/>
        </c:manualLayout>
      </c:layout>
      <c:overlay val="1"/>
    </c:title>
    <c:autoTitleDeleted val="0"/>
    <c:view3D>
      <c:rotX val="72"/>
      <c:rotY val="262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1"/>
          <c:order val="1"/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Sheet1!$A$223:$A$226</c:f>
              <c:strCache>
                <c:ptCount val="4"/>
                <c:pt idx="0">
                  <c:v>Extensively</c:v>
                </c:pt>
                <c:pt idx="1">
                  <c:v>Moderately</c:v>
                </c:pt>
                <c:pt idx="2">
                  <c:v>Rarely</c:v>
                </c:pt>
                <c:pt idx="3">
                  <c:v>None</c:v>
                </c:pt>
              </c:strCache>
            </c:strRef>
          </c:cat>
          <c:val>
            <c:numRef>
              <c:f>Sheet1!$B$223:$B$226</c:f>
              <c:numCache>
                <c:formatCode>General</c:formatCode>
                <c:ptCount val="4"/>
                <c:pt idx="0">
                  <c:v>29.0</c:v>
                </c:pt>
                <c:pt idx="1">
                  <c:v>126.0</c:v>
                </c:pt>
                <c:pt idx="2">
                  <c:v>85.0</c:v>
                </c:pt>
                <c:pt idx="3">
                  <c:v>22.0</c:v>
                </c:pt>
              </c:numCache>
            </c:numRef>
          </c:val>
        </c:ser>
        <c:ser>
          <c:idx val="0"/>
          <c:order val="0"/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Sheet1!$A$223:$A$226</c:f>
              <c:strCache>
                <c:ptCount val="4"/>
                <c:pt idx="0">
                  <c:v>Extensively</c:v>
                </c:pt>
                <c:pt idx="1">
                  <c:v>Moderately</c:v>
                </c:pt>
                <c:pt idx="2">
                  <c:v>Rarely</c:v>
                </c:pt>
                <c:pt idx="3">
                  <c:v>None</c:v>
                </c:pt>
              </c:strCache>
            </c:strRef>
          </c:cat>
          <c:val>
            <c:numRef>
              <c:f>Sheet1!$B$223:$B$226</c:f>
              <c:numCache>
                <c:formatCode>General</c:formatCode>
                <c:ptCount val="4"/>
                <c:pt idx="0">
                  <c:v>29.0</c:v>
                </c:pt>
                <c:pt idx="1">
                  <c:v>126.0</c:v>
                </c:pt>
                <c:pt idx="2">
                  <c:v>85.0</c:v>
                </c:pt>
                <c:pt idx="3">
                  <c:v>22.0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72"/>
      <c:rotY val="262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Sheet1!$A$245:$A$248</c:f>
              <c:strCache>
                <c:ptCount val="4"/>
                <c:pt idx="0">
                  <c:v>Cone Search</c:v>
                </c:pt>
                <c:pt idx="1">
                  <c:v>Download catalog</c:v>
                </c:pt>
                <c:pt idx="2">
                  <c:v>Casjobs</c:v>
                </c:pt>
                <c:pt idx="3">
                  <c:v>Other</c:v>
                </c:pt>
              </c:strCache>
            </c:strRef>
          </c:cat>
          <c:val>
            <c:numRef>
              <c:f>Sheet1!$B$245:$B$248</c:f>
              <c:numCache>
                <c:formatCode>General</c:formatCode>
                <c:ptCount val="4"/>
                <c:pt idx="0">
                  <c:v>171.0</c:v>
                </c:pt>
                <c:pt idx="1">
                  <c:v>84.0</c:v>
                </c:pt>
                <c:pt idx="2">
                  <c:v>72.0</c:v>
                </c:pt>
                <c:pt idx="3">
                  <c:v>12.0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Sheet1!$B$272</c:f>
              <c:strCache>
                <c:ptCount val="1"/>
                <c:pt idx="0">
                  <c:v>Not Useful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Sheet1!$A$273:$A$281</c:f>
              <c:strCache>
                <c:ptCount val="9"/>
                <c:pt idx="0">
                  <c:v>Help Center</c:v>
                </c:pt>
                <c:pt idx="1">
                  <c:v>Downloading data via a cart</c:v>
                </c:pt>
                <c:pt idx="2">
                  <c:v>External catalogs &amp; HLA Source overlays</c:v>
                </c:pt>
                <c:pt idx="3">
                  <c:v>Interactive display view</c:v>
                </c:pt>
                <c:pt idx="4">
                  <c:v>Image previews and cutouts</c:v>
                </c:pt>
                <c:pt idx="5">
                  <c:v>Footprint view of data on sky</c:v>
                </c:pt>
                <c:pt idx="6">
                  <c:v>Inventory table sorting and column filtering</c:v>
                </c:pt>
                <c:pt idx="7">
                  <c:v>Uploading a list of positions</c:v>
                </c:pt>
                <c:pt idx="8">
                  <c:v>Advanced search options</c:v>
                </c:pt>
              </c:strCache>
            </c:strRef>
          </c:cat>
          <c:val>
            <c:numRef>
              <c:f>Sheet1!$B$273:$B$281</c:f>
              <c:numCache>
                <c:formatCode>General</c:formatCode>
                <c:ptCount val="9"/>
                <c:pt idx="0">
                  <c:v>4.0</c:v>
                </c:pt>
                <c:pt idx="1">
                  <c:v>16.0</c:v>
                </c:pt>
                <c:pt idx="2">
                  <c:v>9.0</c:v>
                </c:pt>
                <c:pt idx="3">
                  <c:v>7.0</c:v>
                </c:pt>
                <c:pt idx="4">
                  <c:v>3.0</c:v>
                </c:pt>
                <c:pt idx="5">
                  <c:v>4.0</c:v>
                </c:pt>
                <c:pt idx="6">
                  <c:v>5.0</c:v>
                </c:pt>
                <c:pt idx="7">
                  <c:v>5.0</c:v>
                </c:pt>
                <c:pt idx="8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Sheet1!$C$272</c:f>
              <c:strCache>
                <c:ptCount val="1"/>
                <c:pt idx="0">
                  <c:v>Unsure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Sheet1!$A$273:$A$281</c:f>
              <c:strCache>
                <c:ptCount val="9"/>
                <c:pt idx="0">
                  <c:v>Help Center</c:v>
                </c:pt>
                <c:pt idx="1">
                  <c:v>Downloading data via a cart</c:v>
                </c:pt>
                <c:pt idx="2">
                  <c:v>External catalogs &amp; HLA Source overlays</c:v>
                </c:pt>
                <c:pt idx="3">
                  <c:v>Interactive display view</c:v>
                </c:pt>
                <c:pt idx="4">
                  <c:v>Image previews and cutouts</c:v>
                </c:pt>
                <c:pt idx="5">
                  <c:v>Footprint view of data on sky</c:v>
                </c:pt>
                <c:pt idx="6">
                  <c:v>Inventory table sorting and column filtering</c:v>
                </c:pt>
                <c:pt idx="7">
                  <c:v>Uploading a list of positions</c:v>
                </c:pt>
                <c:pt idx="8">
                  <c:v>Advanced search options</c:v>
                </c:pt>
              </c:strCache>
            </c:strRef>
          </c:cat>
          <c:val>
            <c:numRef>
              <c:f>Sheet1!$C$273:$C$281</c:f>
              <c:numCache>
                <c:formatCode>General</c:formatCode>
                <c:ptCount val="9"/>
                <c:pt idx="0">
                  <c:v>52.0</c:v>
                </c:pt>
                <c:pt idx="1">
                  <c:v>34.0</c:v>
                </c:pt>
                <c:pt idx="2">
                  <c:v>36.0</c:v>
                </c:pt>
                <c:pt idx="3">
                  <c:v>23.0</c:v>
                </c:pt>
                <c:pt idx="4">
                  <c:v>23.0</c:v>
                </c:pt>
                <c:pt idx="5">
                  <c:v>31.0</c:v>
                </c:pt>
                <c:pt idx="6">
                  <c:v>31.0</c:v>
                </c:pt>
                <c:pt idx="7">
                  <c:v>27.0</c:v>
                </c:pt>
                <c:pt idx="8">
                  <c:v>20.0</c:v>
                </c:pt>
              </c:numCache>
            </c:numRef>
          </c:val>
        </c:ser>
        <c:ser>
          <c:idx val="2"/>
          <c:order val="2"/>
          <c:tx>
            <c:strRef>
              <c:f>Sheet1!$D$272</c:f>
              <c:strCache>
                <c:ptCount val="1"/>
                <c:pt idx="0">
                  <c:v>Useful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Sheet1!$A$273:$A$281</c:f>
              <c:strCache>
                <c:ptCount val="9"/>
                <c:pt idx="0">
                  <c:v>Help Center</c:v>
                </c:pt>
                <c:pt idx="1">
                  <c:v>Downloading data via a cart</c:v>
                </c:pt>
                <c:pt idx="2">
                  <c:v>External catalogs &amp; HLA Source overlays</c:v>
                </c:pt>
                <c:pt idx="3">
                  <c:v>Interactive display view</c:v>
                </c:pt>
                <c:pt idx="4">
                  <c:v>Image previews and cutouts</c:v>
                </c:pt>
                <c:pt idx="5">
                  <c:v>Footprint view of data on sky</c:v>
                </c:pt>
                <c:pt idx="6">
                  <c:v>Inventory table sorting and column filtering</c:v>
                </c:pt>
                <c:pt idx="7">
                  <c:v>Uploading a list of positions</c:v>
                </c:pt>
                <c:pt idx="8">
                  <c:v>Advanced search options</c:v>
                </c:pt>
              </c:strCache>
            </c:strRef>
          </c:cat>
          <c:val>
            <c:numRef>
              <c:f>Sheet1!$D$273:$D$281</c:f>
              <c:numCache>
                <c:formatCode>General</c:formatCode>
                <c:ptCount val="9"/>
                <c:pt idx="0">
                  <c:v>59.0</c:v>
                </c:pt>
                <c:pt idx="1">
                  <c:v>70.0</c:v>
                </c:pt>
                <c:pt idx="2">
                  <c:v>71.0</c:v>
                </c:pt>
                <c:pt idx="3">
                  <c:v>89.0</c:v>
                </c:pt>
                <c:pt idx="4">
                  <c:v>97.0</c:v>
                </c:pt>
                <c:pt idx="5">
                  <c:v>90.0</c:v>
                </c:pt>
                <c:pt idx="6">
                  <c:v>84.0</c:v>
                </c:pt>
                <c:pt idx="7">
                  <c:v>93.0</c:v>
                </c:pt>
                <c:pt idx="8">
                  <c:v>108.0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2089801816"/>
        <c:axId val="-2089798808"/>
        <c:axId val="0"/>
      </c:bar3DChart>
      <c:catAx>
        <c:axId val="-208980181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89798808"/>
        <c:crosses val="autoZero"/>
        <c:auto val="1"/>
        <c:lblAlgn val="ctr"/>
        <c:lblOffset val="100"/>
        <c:noMultiLvlLbl val="0"/>
      </c:catAx>
      <c:valAx>
        <c:axId val="-208979880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number of responses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89801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4552433637548"/>
          <c:y val="0.0747532847053912"/>
          <c:w val="0.129242942698505"/>
          <c:h val="0.220154697157701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Sheet1!$B$297</c:f>
              <c:strCache>
                <c:ptCount val="1"/>
                <c:pt idx="0">
                  <c:v>Not Useful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Sheet1!$A$298:$A$305</c:f>
              <c:strCache>
                <c:ptCount val="8"/>
                <c:pt idx="0">
                  <c:v>Other associated files</c:v>
                </c:pt>
                <c:pt idx="1">
                  <c:v>DADS Retrievals</c:v>
                </c:pt>
                <c:pt idx="2">
                  <c:v>Spectra</c:v>
                </c:pt>
                <c:pt idx="3">
                  <c:v>High Level Science Products (Level 5)</c:v>
                </c:pt>
                <c:pt idx="4">
                  <c:v>Color images (Level 4)</c:v>
                </c:pt>
                <c:pt idx="5">
                  <c:v>Mosaic images (Level 3)</c:v>
                </c:pt>
                <c:pt idx="6">
                  <c:v>Combined images (Level 2)</c:v>
                </c:pt>
                <c:pt idx="7">
                  <c:v>Source lists/Catalogs</c:v>
                </c:pt>
              </c:strCache>
            </c:strRef>
          </c:cat>
          <c:val>
            <c:numRef>
              <c:f>Sheet1!$B$298:$B$305</c:f>
              <c:numCache>
                <c:formatCode>General</c:formatCode>
                <c:ptCount val="8"/>
                <c:pt idx="0">
                  <c:v>8.0</c:v>
                </c:pt>
                <c:pt idx="1">
                  <c:v>7.0</c:v>
                </c:pt>
                <c:pt idx="2">
                  <c:v>9.0</c:v>
                </c:pt>
                <c:pt idx="3">
                  <c:v>7.0</c:v>
                </c:pt>
                <c:pt idx="4">
                  <c:v>12.0</c:v>
                </c:pt>
                <c:pt idx="5">
                  <c:v>4.0</c:v>
                </c:pt>
                <c:pt idx="6">
                  <c:v>6.0</c:v>
                </c:pt>
                <c:pt idx="7">
                  <c:v>8.0</c:v>
                </c:pt>
              </c:numCache>
            </c:numRef>
          </c:val>
        </c:ser>
        <c:ser>
          <c:idx val="1"/>
          <c:order val="1"/>
          <c:tx>
            <c:strRef>
              <c:f>Sheet1!$C$297</c:f>
              <c:strCache>
                <c:ptCount val="1"/>
                <c:pt idx="0">
                  <c:v>Unsure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Sheet1!$A$298:$A$305</c:f>
              <c:strCache>
                <c:ptCount val="8"/>
                <c:pt idx="0">
                  <c:v>Other associated files</c:v>
                </c:pt>
                <c:pt idx="1">
                  <c:v>DADS Retrievals</c:v>
                </c:pt>
                <c:pt idx="2">
                  <c:v>Spectra</c:v>
                </c:pt>
                <c:pt idx="3">
                  <c:v>High Level Science Products (Level 5)</c:v>
                </c:pt>
                <c:pt idx="4">
                  <c:v>Color images (Level 4)</c:v>
                </c:pt>
                <c:pt idx="5">
                  <c:v>Mosaic images (Level 3)</c:v>
                </c:pt>
                <c:pt idx="6">
                  <c:v>Combined images (Level 2)</c:v>
                </c:pt>
                <c:pt idx="7">
                  <c:v>Source lists/Catalogs</c:v>
                </c:pt>
              </c:strCache>
            </c:strRef>
          </c:cat>
          <c:val>
            <c:numRef>
              <c:f>Sheet1!$C$298:$C$305</c:f>
              <c:numCache>
                <c:formatCode>General</c:formatCode>
                <c:ptCount val="8"/>
                <c:pt idx="0">
                  <c:v>68.0</c:v>
                </c:pt>
                <c:pt idx="1">
                  <c:v>56.0</c:v>
                </c:pt>
                <c:pt idx="2">
                  <c:v>38.0</c:v>
                </c:pt>
                <c:pt idx="3">
                  <c:v>33.0</c:v>
                </c:pt>
                <c:pt idx="4">
                  <c:v>29.0</c:v>
                </c:pt>
                <c:pt idx="5">
                  <c:v>26.0</c:v>
                </c:pt>
                <c:pt idx="6">
                  <c:v>20.0</c:v>
                </c:pt>
                <c:pt idx="7">
                  <c:v>23.0</c:v>
                </c:pt>
              </c:numCache>
            </c:numRef>
          </c:val>
        </c:ser>
        <c:ser>
          <c:idx val="2"/>
          <c:order val="2"/>
          <c:tx>
            <c:strRef>
              <c:f>Sheet1!$D$297</c:f>
              <c:strCache>
                <c:ptCount val="1"/>
                <c:pt idx="0">
                  <c:v>Useful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Sheet1!$A$298:$A$305</c:f>
              <c:strCache>
                <c:ptCount val="8"/>
                <c:pt idx="0">
                  <c:v>Other associated files</c:v>
                </c:pt>
                <c:pt idx="1">
                  <c:v>DADS Retrievals</c:v>
                </c:pt>
                <c:pt idx="2">
                  <c:v>Spectra</c:v>
                </c:pt>
                <c:pt idx="3">
                  <c:v>High Level Science Products (Level 5)</c:v>
                </c:pt>
                <c:pt idx="4">
                  <c:v>Color images (Level 4)</c:v>
                </c:pt>
                <c:pt idx="5">
                  <c:v>Mosaic images (Level 3)</c:v>
                </c:pt>
                <c:pt idx="6">
                  <c:v>Combined images (Level 2)</c:v>
                </c:pt>
                <c:pt idx="7">
                  <c:v>Source lists/Catalogs</c:v>
                </c:pt>
              </c:strCache>
            </c:strRef>
          </c:cat>
          <c:val>
            <c:numRef>
              <c:f>Sheet1!$D$298:$D$305</c:f>
              <c:numCache>
                <c:formatCode>General</c:formatCode>
                <c:ptCount val="8"/>
                <c:pt idx="0">
                  <c:v>24.0</c:v>
                </c:pt>
                <c:pt idx="1">
                  <c:v>51.0</c:v>
                </c:pt>
                <c:pt idx="2">
                  <c:v>71.0</c:v>
                </c:pt>
                <c:pt idx="3">
                  <c:v>78.0</c:v>
                </c:pt>
                <c:pt idx="4">
                  <c:v>72.0</c:v>
                </c:pt>
                <c:pt idx="5">
                  <c:v>89.0</c:v>
                </c:pt>
                <c:pt idx="6">
                  <c:v>93.0</c:v>
                </c:pt>
                <c:pt idx="7">
                  <c:v>86.0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2089445448"/>
        <c:axId val="-2089442440"/>
        <c:axId val="0"/>
      </c:bar3DChart>
      <c:catAx>
        <c:axId val="-208944544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89442440"/>
        <c:crosses val="autoZero"/>
        <c:auto val="1"/>
        <c:lblAlgn val="ctr"/>
        <c:lblOffset val="100"/>
        <c:noMultiLvlLbl val="0"/>
      </c:catAx>
      <c:valAx>
        <c:axId val="-208944244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number of responses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89445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7961008671147"/>
          <c:y val="0.0505981297160648"/>
          <c:w val="0.115555458074704"/>
          <c:h val="0.177463152157527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60 responses</a:t>
            </a:r>
          </a:p>
        </c:rich>
      </c:tx>
      <c:layout>
        <c:manualLayout>
          <c:xMode val="edge"/>
          <c:yMode val="edge"/>
          <c:x val="0.0580980116539467"/>
          <c:y val="0.0388888888888889"/>
        </c:manualLayout>
      </c:layout>
      <c:overlay val="1"/>
    </c:title>
    <c:autoTitleDeleted val="0"/>
    <c:view3D>
      <c:rotX val="72"/>
      <c:rotY val="246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Sheet1!$A$321:$A$323</c:f>
              <c:strCache>
                <c:ptCount val="3"/>
                <c:pt idx="0">
                  <c:v>Very useful</c:v>
                </c:pt>
                <c:pt idx="1">
                  <c:v>Somewhat useful</c:v>
                </c:pt>
                <c:pt idx="2">
                  <c:v>not useful</c:v>
                </c:pt>
              </c:strCache>
            </c:strRef>
          </c:cat>
          <c:val>
            <c:numRef>
              <c:f>Sheet1!$B$321:$B$323</c:f>
              <c:numCache>
                <c:formatCode>General</c:formatCode>
                <c:ptCount val="3"/>
                <c:pt idx="0">
                  <c:v>43.0</c:v>
                </c:pt>
                <c:pt idx="1">
                  <c:v>14.0</c:v>
                </c:pt>
                <c:pt idx="2">
                  <c:v>3.0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Sheet1!$B$346</c:f>
              <c:strCache>
                <c:ptCount val="1"/>
                <c:pt idx="0">
                  <c:v>Not useful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Sheet1!$A$347:$A$358</c:f>
              <c:strCache>
                <c:ptCount val="12"/>
                <c:pt idx="0">
                  <c:v>FFI and Engineering Data Search</c:v>
                </c:pt>
                <c:pt idx="1">
                  <c:v>Kepler Casjobs</c:v>
                </c:pt>
                <c:pt idx="2">
                  <c:v>Full Frame Image (FFI) Display tool</c:v>
                </c:pt>
                <c:pt idx="3">
                  <c:v>Confirmed Planet Search</c:v>
                </c:pt>
                <c:pt idx="4">
                  <c:v>Ancillary Files</c:v>
                </c:pt>
                <c:pt idx="5">
                  <c:v>Kepler Preview pages</c:v>
                </c:pt>
                <c:pt idx="6">
                  <c:v>Kepler Results Catalog</c:v>
                </c:pt>
                <c:pt idx="7">
                  <c:v>Kepler Team Products</c:v>
                </c:pt>
                <c:pt idx="8">
                  <c:v>Kepler Input Catalog (KIC) Interface</c:v>
                </c:pt>
                <c:pt idx="9">
                  <c:v>Public light curve/Target Pixel file download</c:v>
                </c:pt>
                <c:pt idx="10">
                  <c:v>Data Search Interface</c:v>
                </c:pt>
                <c:pt idx="11">
                  <c:v>Target Search Interface</c:v>
                </c:pt>
              </c:strCache>
            </c:strRef>
          </c:cat>
          <c:val>
            <c:numRef>
              <c:f>Sheet1!$B$347:$B$358</c:f>
              <c:numCache>
                <c:formatCode>General</c:formatCode>
                <c:ptCount val="12"/>
                <c:pt idx="0">
                  <c:v>5.0</c:v>
                </c:pt>
                <c:pt idx="1">
                  <c:v>2.0</c:v>
                </c:pt>
                <c:pt idx="2">
                  <c:v>7.0</c:v>
                </c:pt>
                <c:pt idx="3">
                  <c:v>6.0</c:v>
                </c:pt>
                <c:pt idx="4">
                  <c:v>4.0</c:v>
                </c:pt>
                <c:pt idx="5">
                  <c:v>6.0</c:v>
                </c:pt>
                <c:pt idx="6">
                  <c:v>4.0</c:v>
                </c:pt>
                <c:pt idx="7">
                  <c:v>1.0</c:v>
                </c:pt>
                <c:pt idx="8">
                  <c:v>5.0</c:v>
                </c:pt>
                <c:pt idx="9">
                  <c:v>2.0</c:v>
                </c:pt>
                <c:pt idx="10">
                  <c:v>1.0</c:v>
                </c:pt>
                <c:pt idx="11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Sheet1!$C$346</c:f>
              <c:strCache>
                <c:ptCount val="1"/>
                <c:pt idx="0">
                  <c:v>Unsure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Sheet1!$A$347:$A$358</c:f>
              <c:strCache>
                <c:ptCount val="12"/>
                <c:pt idx="0">
                  <c:v>FFI and Engineering Data Search</c:v>
                </c:pt>
                <c:pt idx="1">
                  <c:v>Kepler Casjobs</c:v>
                </c:pt>
                <c:pt idx="2">
                  <c:v>Full Frame Image (FFI) Display tool</c:v>
                </c:pt>
                <c:pt idx="3">
                  <c:v>Confirmed Planet Search</c:v>
                </c:pt>
                <c:pt idx="4">
                  <c:v>Ancillary Files</c:v>
                </c:pt>
                <c:pt idx="5">
                  <c:v>Kepler Preview pages</c:v>
                </c:pt>
                <c:pt idx="6">
                  <c:v>Kepler Results Catalog</c:v>
                </c:pt>
                <c:pt idx="7">
                  <c:v>Kepler Team Products</c:v>
                </c:pt>
                <c:pt idx="8">
                  <c:v>Kepler Input Catalog (KIC) Interface</c:v>
                </c:pt>
                <c:pt idx="9">
                  <c:v>Public light curve/Target Pixel file download</c:v>
                </c:pt>
                <c:pt idx="10">
                  <c:v>Data Search Interface</c:v>
                </c:pt>
                <c:pt idx="11">
                  <c:v>Target Search Interface</c:v>
                </c:pt>
              </c:strCache>
            </c:strRef>
          </c:cat>
          <c:val>
            <c:numRef>
              <c:f>Sheet1!$C$347:$C$358</c:f>
              <c:numCache>
                <c:formatCode>General</c:formatCode>
                <c:ptCount val="12"/>
                <c:pt idx="0">
                  <c:v>26.0</c:v>
                </c:pt>
                <c:pt idx="1">
                  <c:v>29.0</c:v>
                </c:pt>
                <c:pt idx="2">
                  <c:v>24.0</c:v>
                </c:pt>
                <c:pt idx="3">
                  <c:v>22.0</c:v>
                </c:pt>
                <c:pt idx="4">
                  <c:v>21.0</c:v>
                </c:pt>
                <c:pt idx="5">
                  <c:v>15.0</c:v>
                </c:pt>
                <c:pt idx="6">
                  <c:v>14.0</c:v>
                </c:pt>
                <c:pt idx="7">
                  <c:v>14.0</c:v>
                </c:pt>
                <c:pt idx="8">
                  <c:v>10.0</c:v>
                </c:pt>
                <c:pt idx="9">
                  <c:v>10.0</c:v>
                </c:pt>
                <c:pt idx="10">
                  <c:v>8.0</c:v>
                </c:pt>
                <c:pt idx="11">
                  <c:v>3.0</c:v>
                </c:pt>
              </c:numCache>
            </c:numRef>
          </c:val>
        </c:ser>
        <c:ser>
          <c:idx val="2"/>
          <c:order val="2"/>
          <c:tx>
            <c:strRef>
              <c:f>Sheet1!$D$346</c:f>
              <c:strCache>
                <c:ptCount val="1"/>
                <c:pt idx="0">
                  <c:v>Useful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Sheet1!$A$347:$A$358</c:f>
              <c:strCache>
                <c:ptCount val="12"/>
                <c:pt idx="0">
                  <c:v>FFI and Engineering Data Search</c:v>
                </c:pt>
                <c:pt idx="1">
                  <c:v>Kepler Casjobs</c:v>
                </c:pt>
                <c:pt idx="2">
                  <c:v>Full Frame Image (FFI) Display tool</c:v>
                </c:pt>
                <c:pt idx="3">
                  <c:v>Confirmed Planet Search</c:v>
                </c:pt>
                <c:pt idx="4">
                  <c:v>Ancillary Files</c:v>
                </c:pt>
                <c:pt idx="5">
                  <c:v>Kepler Preview pages</c:v>
                </c:pt>
                <c:pt idx="6">
                  <c:v>Kepler Results Catalog</c:v>
                </c:pt>
                <c:pt idx="7">
                  <c:v>Kepler Team Products</c:v>
                </c:pt>
                <c:pt idx="8">
                  <c:v>Kepler Input Catalog (KIC) Interface</c:v>
                </c:pt>
                <c:pt idx="9">
                  <c:v>Public light curve/Target Pixel file download</c:v>
                </c:pt>
                <c:pt idx="10">
                  <c:v>Data Search Interface</c:v>
                </c:pt>
                <c:pt idx="11">
                  <c:v>Target Search Interface</c:v>
                </c:pt>
              </c:strCache>
            </c:strRef>
          </c:cat>
          <c:val>
            <c:numRef>
              <c:f>Sheet1!$D$347:$D$358</c:f>
              <c:numCache>
                <c:formatCode>General</c:formatCode>
                <c:ptCount val="12"/>
                <c:pt idx="0">
                  <c:v>14.0</c:v>
                </c:pt>
                <c:pt idx="1">
                  <c:v>15.0</c:v>
                </c:pt>
                <c:pt idx="2">
                  <c:v>17.0</c:v>
                </c:pt>
                <c:pt idx="3">
                  <c:v>20.0</c:v>
                </c:pt>
                <c:pt idx="4">
                  <c:v>23.0</c:v>
                </c:pt>
                <c:pt idx="5">
                  <c:v>24.0</c:v>
                </c:pt>
                <c:pt idx="6">
                  <c:v>29.0</c:v>
                </c:pt>
                <c:pt idx="7">
                  <c:v>31.0</c:v>
                </c:pt>
                <c:pt idx="8">
                  <c:v>36.0</c:v>
                </c:pt>
                <c:pt idx="9">
                  <c:v>40.0</c:v>
                </c:pt>
                <c:pt idx="10">
                  <c:v>46.0</c:v>
                </c:pt>
                <c:pt idx="11">
                  <c:v>50.0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2089387944"/>
        <c:axId val="-2088805368"/>
        <c:axId val="0"/>
      </c:bar3DChart>
      <c:catAx>
        <c:axId val="-208938794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88805368"/>
        <c:crosses val="autoZero"/>
        <c:auto val="1"/>
        <c:lblAlgn val="ctr"/>
        <c:lblOffset val="100"/>
        <c:noMultiLvlLbl val="0"/>
      </c:catAx>
      <c:valAx>
        <c:axId val="-208880536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number of responses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89387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3247351507984"/>
          <c:y val="0.638512615143541"/>
          <c:w val="0.115555458074704"/>
          <c:h val="0.177463152157527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54396971532405"/>
          <c:y val="0.0530191458026509"/>
          <c:w val="0.52207999766046"/>
          <c:h val="0.83028956431992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Sheet1!$B$370</c:f>
              <c:strCache>
                <c:ptCount val="1"/>
                <c:pt idx="0">
                  <c:v>Not useful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Sheet1!$A$372:$A$384</c:f>
              <c:strCache>
                <c:ptCount val="13"/>
                <c:pt idx="0">
                  <c:v>Mobile access: iPad, iPhone, Android, Blackberry</c:v>
                </c:pt>
                <c:pt idx="1">
                  <c:v>Notification Services via email, RSS feed, Twitter, social networks</c:v>
                </c:pt>
                <c:pt idx="2">
                  <c:v>CasJobs (e.g., persistent results between searches)</c:v>
                </c:pt>
                <c:pt idx="3">
                  <c:v>Programmatic access to all MAST holdings</c:v>
                </c:pt>
                <c:pt idx="4">
                  <c:v>Upload of large input files for cross-correlation with MAST missions</c:v>
                </c:pt>
                <c:pt idx="5">
                  <c:v>User accounts with persistent custom settings and history</c:v>
                </c:pt>
                <c:pt idx="6">
                  <c:v>Interactive viewers: mosaics, spectra, Kepler light-curves</c:v>
                </c:pt>
                <c:pt idx="7">
                  <c:v>One-click access to PI data</c:v>
                </c:pt>
                <c:pt idx="8">
                  <c:v>Single search box for all MAST missions</c:v>
                </c:pt>
                <c:pt idx="9">
                  <c:v>Integration with publications (ADS)</c:v>
                </c:pt>
                <c:pt idx="10">
                  <c:v>Single sign-on user accounts for all MAST missions</c:v>
                </c:pt>
                <c:pt idx="11">
                  <c:v>Footprints from other missions (e.g., Spitzer, Chandra,...)</c:v>
                </c:pt>
                <c:pt idx="12">
                  <c:v>Cross-correlations with other missions (SDSS, 2MASS,...)</c:v>
                </c:pt>
              </c:strCache>
            </c:strRef>
          </c:cat>
          <c:val>
            <c:numRef>
              <c:f>Sheet1!$B$372:$B$384</c:f>
              <c:numCache>
                <c:formatCode>General</c:formatCode>
                <c:ptCount val="13"/>
                <c:pt idx="0">
                  <c:v>130.0</c:v>
                </c:pt>
                <c:pt idx="1">
                  <c:v>73.0</c:v>
                </c:pt>
                <c:pt idx="2">
                  <c:v>16.0</c:v>
                </c:pt>
                <c:pt idx="3">
                  <c:v>6.0</c:v>
                </c:pt>
                <c:pt idx="4">
                  <c:v>21.0</c:v>
                </c:pt>
                <c:pt idx="5">
                  <c:v>23.0</c:v>
                </c:pt>
                <c:pt idx="6">
                  <c:v>14.0</c:v>
                </c:pt>
                <c:pt idx="7">
                  <c:v>8.0</c:v>
                </c:pt>
                <c:pt idx="8">
                  <c:v>9.0</c:v>
                </c:pt>
                <c:pt idx="9">
                  <c:v>8.0</c:v>
                </c:pt>
                <c:pt idx="10">
                  <c:v>5.0</c:v>
                </c:pt>
                <c:pt idx="11">
                  <c:v>7.0</c:v>
                </c:pt>
                <c:pt idx="12">
                  <c:v>5.0</c:v>
                </c:pt>
              </c:numCache>
            </c:numRef>
          </c:val>
        </c:ser>
        <c:ser>
          <c:idx val="1"/>
          <c:order val="1"/>
          <c:tx>
            <c:strRef>
              <c:f>Sheet1!$C$370</c:f>
              <c:strCache>
                <c:ptCount val="1"/>
                <c:pt idx="0">
                  <c:v>Unsure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Sheet1!$A$372:$A$384</c:f>
              <c:strCache>
                <c:ptCount val="13"/>
                <c:pt idx="0">
                  <c:v>Mobile access: iPad, iPhone, Android, Blackberry</c:v>
                </c:pt>
                <c:pt idx="1">
                  <c:v>Notification Services via email, RSS feed, Twitter, social networks</c:v>
                </c:pt>
                <c:pt idx="2">
                  <c:v>CasJobs (e.g., persistent results between searches)</c:v>
                </c:pt>
                <c:pt idx="3">
                  <c:v>Programmatic access to all MAST holdings</c:v>
                </c:pt>
                <c:pt idx="4">
                  <c:v>Upload of large input files for cross-correlation with MAST missions</c:v>
                </c:pt>
                <c:pt idx="5">
                  <c:v>User accounts with persistent custom settings and history</c:v>
                </c:pt>
                <c:pt idx="6">
                  <c:v>Interactive viewers: mosaics, spectra, Kepler light-curves</c:v>
                </c:pt>
                <c:pt idx="7">
                  <c:v>One-click access to PI data</c:v>
                </c:pt>
                <c:pt idx="8">
                  <c:v>Single search box for all MAST missions</c:v>
                </c:pt>
                <c:pt idx="9">
                  <c:v>Integration with publications (ADS)</c:v>
                </c:pt>
                <c:pt idx="10">
                  <c:v>Single sign-on user accounts for all MAST missions</c:v>
                </c:pt>
                <c:pt idx="11">
                  <c:v>Footprints from other missions (e.g., Spitzer, Chandra,...)</c:v>
                </c:pt>
                <c:pt idx="12">
                  <c:v>Cross-correlations with other missions (SDSS, 2MASS,...)</c:v>
                </c:pt>
              </c:strCache>
            </c:strRef>
          </c:cat>
          <c:val>
            <c:numRef>
              <c:f>Sheet1!$C$372:$C$384</c:f>
              <c:numCache>
                <c:formatCode>General</c:formatCode>
                <c:ptCount val="13"/>
                <c:pt idx="0">
                  <c:v>64.0</c:v>
                </c:pt>
                <c:pt idx="1">
                  <c:v>85.0</c:v>
                </c:pt>
                <c:pt idx="2">
                  <c:v>121.0</c:v>
                </c:pt>
                <c:pt idx="3">
                  <c:v>98.0</c:v>
                </c:pt>
                <c:pt idx="4">
                  <c:v>85.0</c:v>
                </c:pt>
                <c:pt idx="5">
                  <c:v>64.0</c:v>
                </c:pt>
                <c:pt idx="6">
                  <c:v>51.0</c:v>
                </c:pt>
                <c:pt idx="7">
                  <c:v>52.0</c:v>
                </c:pt>
                <c:pt idx="8">
                  <c:v>43.0</c:v>
                </c:pt>
                <c:pt idx="9">
                  <c:v>40.0</c:v>
                </c:pt>
                <c:pt idx="10">
                  <c:v>34.0</c:v>
                </c:pt>
                <c:pt idx="11">
                  <c:v>32.0</c:v>
                </c:pt>
                <c:pt idx="12">
                  <c:v>22.0</c:v>
                </c:pt>
              </c:numCache>
            </c:numRef>
          </c:val>
        </c:ser>
        <c:ser>
          <c:idx val="2"/>
          <c:order val="2"/>
          <c:tx>
            <c:strRef>
              <c:f>Sheet1!$D$370</c:f>
              <c:strCache>
                <c:ptCount val="1"/>
                <c:pt idx="0">
                  <c:v>Useful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Sheet1!$A$372:$A$384</c:f>
              <c:strCache>
                <c:ptCount val="13"/>
                <c:pt idx="0">
                  <c:v>Mobile access: iPad, iPhone, Android, Blackberry</c:v>
                </c:pt>
                <c:pt idx="1">
                  <c:v>Notification Services via email, RSS feed, Twitter, social networks</c:v>
                </c:pt>
                <c:pt idx="2">
                  <c:v>CasJobs (e.g., persistent results between searches)</c:v>
                </c:pt>
                <c:pt idx="3">
                  <c:v>Programmatic access to all MAST holdings</c:v>
                </c:pt>
                <c:pt idx="4">
                  <c:v>Upload of large input files for cross-correlation with MAST missions</c:v>
                </c:pt>
                <c:pt idx="5">
                  <c:v>User accounts with persistent custom settings and history</c:v>
                </c:pt>
                <c:pt idx="6">
                  <c:v>Interactive viewers: mosaics, spectra, Kepler light-curves</c:v>
                </c:pt>
                <c:pt idx="7">
                  <c:v>One-click access to PI data</c:v>
                </c:pt>
                <c:pt idx="8">
                  <c:v>Single search box for all MAST missions</c:v>
                </c:pt>
                <c:pt idx="9">
                  <c:v>Integration with publications (ADS)</c:v>
                </c:pt>
                <c:pt idx="10">
                  <c:v>Single sign-on user accounts for all MAST missions</c:v>
                </c:pt>
                <c:pt idx="11">
                  <c:v>Footprints from other missions (e.g., Spitzer, Chandra,...)</c:v>
                </c:pt>
                <c:pt idx="12">
                  <c:v>Cross-correlations with other missions (SDSS, 2MASS,...)</c:v>
                </c:pt>
              </c:strCache>
            </c:strRef>
          </c:cat>
          <c:val>
            <c:numRef>
              <c:f>Sheet1!$D$372:$D$384</c:f>
              <c:numCache>
                <c:formatCode>General</c:formatCode>
                <c:ptCount val="13"/>
                <c:pt idx="0">
                  <c:v>40.0</c:v>
                </c:pt>
                <c:pt idx="1">
                  <c:v>76.0</c:v>
                </c:pt>
                <c:pt idx="2">
                  <c:v>93.0</c:v>
                </c:pt>
                <c:pt idx="3">
                  <c:v>124.0</c:v>
                </c:pt>
                <c:pt idx="4">
                  <c:v>124.0</c:v>
                </c:pt>
                <c:pt idx="5">
                  <c:v>145.0</c:v>
                </c:pt>
                <c:pt idx="6">
                  <c:v>170.0</c:v>
                </c:pt>
                <c:pt idx="7">
                  <c:v>180.0</c:v>
                </c:pt>
                <c:pt idx="8">
                  <c:v>188.0</c:v>
                </c:pt>
                <c:pt idx="9">
                  <c:v>194.0</c:v>
                </c:pt>
                <c:pt idx="10">
                  <c:v>200.0</c:v>
                </c:pt>
                <c:pt idx="11">
                  <c:v>206.0</c:v>
                </c:pt>
                <c:pt idx="12">
                  <c:v>218.0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10906520"/>
        <c:axId val="2110909528"/>
        <c:axId val="0"/>
      </c:bar3DChart>
      <c:catAx>
        <c:axId val="211090652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2110909528"/>
        <c:crosses val="autoZero"/>
        <c:auto val="1"/>
        <c:lblAlgn val="ctr"/>
        <c:lblOffset val="100"/>
        <c:noMultiLvlLbl val="0"/>
      </c:catAx>
      <c:valAx>
        <c:axId val="211090952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number of responses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10906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9412929701432"/>
          <c:y val="0.691739431849674"/>
          <c:w val="0.115555458074704"/>
          <c:h val="0.177463152157527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2012</a:t>
            </a:r>
          </a:p>
        </c:rich>
      </c:tx>
      <c:layout>
        <c:manualLayout>
          <c:xMode val="edge"/>
          <c:yMode val="edge"/>
          <c:x val="0.451662477563455"/>
          <c:y val="0.096860870789593"/>
        </c:manualLayout>
      </c:layout>
      <c:overlay val="0"/>
    </c:title>
    <c:autoTitleDeleted val="0"/>
    <c:view3D>
      <c:rotX val="72"/>
      <c:rotY val="246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8"/>
          <c:order val="8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Sheet1!$A$27:$A$43</c:f>
              <c:strCache>
                <c:ptCount val="17"/>
                <c:pt idx="0">
                  <c:v>HST</c:v>
                </c:pt>
                <c:pt idx="1">
                  <c:v>GALEX</c:v>
                </c:pt>
                <c:pt idx="2">
                  <c:v>DSS</c:v>
                </c:pt>
                <c:pt idx="3">
                  <c:v>IUE</c:v>
                </c:pt>
                <c:pt idx="4">
                  <c:v>Kepler</c:v>
                </c:pt>
                <c:pt idx="5">
                  <c:v>FUSE</c:v>
                </c:pt>
                <c:pt idx="6">
                  <c:v>HLSP</c:v>
                </c:pt>
                <c:pt idx="7">
                  <c:v>HLA</c:v>
                </c:pt>
                <c:pt idx="8">
                  <c:v>XMM-OM</c:v>
                </c:pt>
                <c:pt idx="9">
                  <c:v>Swift</c:v>
                </c:pt>
                <c:pt idx="10">
                  <c:v>GSC</c:v>
                </c:pt>
                <c:pt idx="11">
                  <c:v>ASTRO</c:v>
                </c:pt>
                <c:pt idx="12">
                  <c:v>VLAFIRST</c:v>
                </c:pt>
                <c:pt idx="13">
                  <c:v>Copernicus</c:v>
                </c:pt>
                <c:pt idx="14">
                  <c:v>EUVE</c:v>
                </c:pt>
                <c:pt idx="15">
                  <c:v>ORFEUS</c:v>
                </c:pt>
                <c:pt idx="16">
                  <c:v>EPOCH</c:v>
                </c:pt>
              </c:strCache>
            </c:strRef>
          </c:cat>
          <c:val>
            <c:numRef>
              <c:f>Sheet1!$B$27:$B$43</c:f>
              <c:numCache>
                <c:formatCode>General</c:formatCode>
                <c:ptCount val="17"/>
                <c:pt idx="0">
                  <c:v>238.0</c:v>
                </c:pt>
                <c:pt idx="1">
                  <c:v>93.0</c:v>
                </c:pt>
                <c:pt idx="2">
                  <c:v>75.0</c:v>
                </c:pt>
                <c:pt idx="3">
                  <c:v>54.0</c:v>
                </c:pt>
                <c:pt idx="4">
                  <c:v>54.0</c:v>
                </c:pt>
                <c:pt idx="5">
                  <c:v>41.0</c:v>
                </c:pt>
                <c:pt idx="6">
                  <c:v>35.0</c:v>
                </c:pt>
                <c:pt idx="7">
                  <c:v>58.0</c:v>
                </c:pt>
                <c:pt idx="8">
                  <c:v>26.0</c:v>
                </c:pt>
                <c:pt idx="9">
                  <c:v>26.0</c:v>
                </c:pt>
                <c:pt idx="10">
                  <c:v>20.0</c:v>
                </c:pt>
                <c:pt idx="11">
                  <c:v>14.0</c:v>
                </c:pt>
                <c:pt idx="12">
                  <c:v>14.0</c:v>
                </c:pt>
                <c:pt idx="13">
                  <c:v>10.0</c:v>
                </c:pt>
                <c:pt idx="14">
                  <c:v>7.0</c:v>
                </c:pt>
                <c:pt idx="15">
                  <c:v>6.0</c:v>
                </c:pt>
                <c:pt idx="16">
                  <c:v>4.0</c:v>
                </c:pt>
              </c:numCache>
            </c:numRef>
          </c:val>
        </c:ser>
        <c:ser>
          <c:idx val="9"/>
          <c:order val="9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Sheet1!$A$27:$A$43</c:f>
              <c:strCache>
                <c:ptCount val="17"/>
                <c:pt idx="0">
                  <c:v>HST</c:v>
                </c:pt>
                <c:pt idx="1">
                  <c:v>GALEX</c:v>
                </c:pt>
                <c:pt idx="2">
                  <c:v>DSS</c:v>
                </c:pt>
                <c:pt idx="3">
                  <c:v>IUE</c:v>
                </c:pt>
                <c:pt idx="4">
                  <c:v>Kepler</c:v>
                </c:pt>
                <c:pt idx="5">
                  <c:v>FUSE</c:v>
                </c:pt>
                <c:pt idx="6">
                  <c:v>HLSP</c:v>
                </c:pt>
                <c:pt idx="7">
                  <c:v>HLA</c:v>
                </c:pt>
                <c:pt idx="8">
                  <c:v>XMM-OM</c:v>
                </c:pt>
                <c:pt idx="9">
                  <c:v>Swift</c:v>
                </c:pt>
                <c:pt idx="10">
                  <c:v>GSC</c:v>
                </c:pt>
                <c:pt idx="11">
                  <c:v>ASTRO</c:v>
                </c:pt>
                <c:pt idx="12">
                  <c:v>VLAFIRST</c:v>
                </c:pt>
                <c:pt idx="13">
                  <c:v>Copernicus</c:v>
                </c:pt>
                <c:pt idx="14">
                  <c:v>EUVE</c:v>
                </c:pt>
                <c:pt idx="15">
                  <c:v>ORFEUS</c:v>
                </c:pt>
                <c:pt idx="16">
                  <c:v>EPOCH</c:v>
                </c:pt>
              </c:strCache>
            </c:strRef>
          </c:cat>
          <c:val>
            <c:numRef>
              <c:f>Sheet1!$B$27:$B$43</c:f>
              <c:numCache>
                <c:formatCode>General</c:formatCode>
                <c:ptCount val="17"/>
                <c:pt idx="0">
                  <c:v>238.0</c:v>
                </c:pt>
                <c:pt idx="1">
                  <c:v>93.0</c:v>
                </c:pt>
                <c:pt idx="2">
                  <c:v>75.0</c:v>
                </c:pt>
                <c:pt idx="3">
                  <c:v>54.0</c:v>
                </c:pt>
                <c:pt idx="4">
                  <c:v>54.0</c:v>
                </c:pt>
                <c:pt idx="5">
                  <c:v>41.0</c:v>
                </c:pt>
                <c:pt idx="6">
                  <c:v>35.0</c:v>
                </c:pt>
                <c:pt idx="7">
                  <c:v>58.0</c:v>
                </c:pt>
                <c:pt idx="8">
                  <c:v>26.0</c:v>
                </c:pt>
                <c:pt idx="9">
                  <c:v>26.0</c:v>
                </c:pt>
                <c:pt idx="10">
                  <c:v>20.0</c:v>
                </c:pt>
                <c:pt idx="11">
                  <c:v>14.0</c:v>
                </c:pt>
                <c:pt idx="12">
                  <c:v>14.0</c:v>
                </c:pt>
                <c:pt idx="13">
                  <c:v>10.0</c:v>
                </c:pt>
                <c:pt idx="14">
                  <c:v>7.0</c:v>
                </c:pt>
                <c:pt idx="15">
                  <c:v>6.0</c:v>
                </c:pt>
                <c:pt idx="16">
                  <c:v>4.0</c:v>
                </c:pt>
              </c:numCache>
            </c:numRef>
          </c:val>
        </c:ser>
        <c:ser>
          <c:idx val="10"/>
          <c:order val="1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Sheet1!$A$27:$A$43</c:f>
              <c:strCache>
                <c:ptCount val="17"/>
                <c:pt idx="0">
                  <c:v>HST</c:v>
                </c:pt>
                <c:pt idx="1">
                  <c:v>GALEX</c:v>
                </c:pt>
                <c:pt idx="2">
                  <c:v>DSS</c:v>
                </c:pt>
                <c:pt idx="3">
                  <c:v>IUE</c:v>
                </c:pt>
                <c:pt idx="4">
                  <c:v>Kepler</c:v>
                </c:pt>
                <c:pt idx="5">
                  <c:v>FUSE</c:v>
                </c:pt>
                <c:pt idx="6">
                  <c:v>HLSP</c:v>
                </c:pt>
                <c:pt idx="7">
                  <c:v>HLA</c:v>
                </c:pt>
                <c:pt idx="8">
                  <c:v>XMM-OM</c:v>
                </c:pt>
                <c:pt idx="9">
                  <c:v>Swift</c:v>
                </c:pt>
                <c:pt idx="10">
                  <c:v>GSC</c:v>
                </c:pt>
                <c:pt idx="11">
                  <c:v>ASTRO</c:v>
                </c:pt>
                <c:pt idx="12">
                  <c:v>VLAFIRST</c:v>
                </c:pt>
                <c:pt idx="13">
                  <c:v>Copernicus</c:v>
                </c:pt>
                <c:pt idx="14">
                  <c:v>EUVE</c:v>
                </c:pt>
                <c:pt idx="15">
                  <c:v>ORFEUS</c:v>
                </c:pt>
                <c:pt idx="16">
                  <c:v>EPOCH</c:v>
                </c:pt>
              </c:strCache>
            </c:strRef>
          </c:cat>
          <c:val>
            <c:numRef>
              <c:f>Sheet1!$B$27:$B$43</c:f>
              <c:numCache>
                <c:formatCode>General</c:formatCode>
                <c:ptCount val="17"/>
                <c:pt idx="0">
                  <c:v>238.0</c:v>
                </c:pt>
                <c:pt idx="1">
                  <c:v>93.0</c:v>
                </c:pt>
                <c:pt idx="2">
                  <c:v>75.0</c:v>
                </c:pt>
                <c:pt idx="3">
                  <c:v>54.0</c:v>
                </c:pt>
                <c:pt idx="4">
                  <c:v>54.0</c:v>
                </c:pt>
                <c:pt idx="5">
                  <c:v>41.0</c:v>
                </c:pt>
                <c:pt idx="6">
                  <c:v>35.0</c:v>
                </c:pt>
                <c:pt idx="7">
                  <c:v>58.0</c:v>
                </c:pt>
                <c:pt idx="8">
                  <c:v>26.0</c:v>
                </c:pt>
                <c:pt idx="9">
                  <c:v>26.0</c:v>
                </c:pt>
                <c:pt idx="10">
                  <c:v>20.0</c:v>
                </c:pt>
                <c:pt idx="11">
                  <c:v>14.0</c:v>
                </c:pt>
                <c:pt idx="12">
                  <c:v>14.0</c:v>
                </c:pt>
                <c:pt idx="13">
                  <c:v>10.0</c:v>
                </c:pt>
                <c:pt idx="14">
                  <c:v>7.0</c:v>
                </c:pt>
                <c:pt idx="15">
                  <c:v>6.0</c:v>
                </c:pt>
                <c:pt idx="16">
                  <c:v>4.0</c:v>
                </c:pt>
              </c:numCache>
            </c:numRef>
          </c:val>
        </c:ser>
        <c:ser>
          <c:idx val="11"/>
          <c:order val="11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Sheet1!$A$27:$A$43</c:f>
              <c:strCache>
                <c:ptCount val="17"/>
                <c:pt idx="0">
                  <c:v>HST</c:v>
                </c:pt>
                <c:pt idx="1">
                  <c:v>GALEX</c:v>
                </c:pt>
                <c:pt idx="2">
                  <c:v>DSS</c:v>
                </c:pt>
                <c:pt idx="3">
                  <c:v>IUE</c:v>
                </c:pt>
                <c:pt idx="4">
                  <c:v>Kepler</c:v>
                </c:pt>
                <c:pt idx="5">
                  <c:v>FUSE</c:v>
                </c:pt>
                <c:pt idx="6">
                  <c:v>HLSP</c:v>
                </c:pt>
                <c:pt idx="7">
                  <c:v>HLA</c:v>
                </c:pt>
                <c:pt idx="8">
                  <c:v>XMM-OM</c:v>
                </c:pt>
                <c:pt idx="9">
                  <c:v>Swift</c:v>
                </c:pt>
                <c:pt idx="10">
                  <c:v>GSC</c:v>
                </c:pt>
                <c:pt idx="11">
                  <c:v>ASTRO</c:v>
                </c:pt>
                <c:pt idx="12">
                  <c:v>VLAFIRST</c:v>
                </c:pt>
                <c:pt idx="13">
                  <c:v>Copernicus</c:v>
                </c:pt>
                <c:pt idx="14">
                  <c:v>EUVE</c:v>
                </c:pt>
                <c:pt idx="15">
                  <c:v>ORFEUS</c:v>
                </c:pt>
                <c:pt idx="16">
                  <c:v>EPOCH</c:v>
                </c:pt>
              </c:strCache>
            </c:strRef>
          </c:cat>
          <c:val>
            <c:numRef>
              <c:f>Sheet1!$B$27:$B$43</c:f>
              <c:numCache>
                <c:formatCode>General</c:formatCode>
                <c:ptCount val="17"/>
                <c:pt idx="0">
                  <c:v>238.0</c:v>
                </c:pt>
                <c:pt idx="1">
                  <c:v>93.0</c:v>
                </c:pt>
                <c:pt idx="2">
                  <c:v>75.0</c:v>
                </c:pt>
                <c:pt idx="3">
                  <c:v>54.0</c:v>
                </c:pt>
                <c:pt idx="4">
                  <c:v>54.0</c:v>
                </c:pt>
                <c:pt idx="5">
                  <c:v>41.0</c:v>
                </c:pt>
                <c:pt idx="6">
                  <c:v>35.0</c:v>
                </c:pt>
                <c:pt idx="7">
                  <c:v>58.0</c:v>
                </c:pt>
                <c:pt idx="8">
                  <c:v>26.0</c:v>
                </c:pt>
                <c:pt idx="9">
                  <c:v>26.0</c:v>
                </c:pt>
                <c:pt idx="10">
                  <c:v>20.0</c:v>
                </c:pt>
                <c:pt idx="11">
                  <c:v>14.0</c:v>
                </c:pt>
                <c:pt idx="12">
                  <c:v>14.0</c:v>
                </c:pt>
                <c:pt idx="13">
                  <c:v>10.0</c:v>
                </c:pt>
                <c:pt idx="14">
                  <c:v>7.0</c:v>
                </c:pt>
                <c:pt idx="15">
                  <c:v>6.0</c:v>
                </c:pt>
                <c:pt idx="16">
                  <c:v>4.0</c:v>
                </c:pt>
              </c:numCache>
            </c:numRef>
          </c:val>
        </c:ser>
        <c:ser>
          <c:idx val="12"/>
          <c:order val="12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Sheet1!$A$27:$A$43</c:f>
              <c:strCache>
                <c:ptCount val="17"/>
                <c:pt idx="0">
                  <c:v>HST</c:v>
                </c:pt>
                <c:pt idx="1">
                  <c:v>GALEX</c:v>
                </c:pt>
                <c:pt idx="2">
                  <c:v>DSS</c:v>
                </c:pt>
                <c:pt idx="3">
                  <c:v>IUE</c:v>
                </c:pt>
                <c:pt idx="4">
                  <c:v>Kepler</c:v>
                </c:pt>
                <c:pt idx="5">
                  <c:v>FUSE</c:v>
                </c:pt>
                <c:pt idx="6">
                  <c:v>HLSP</c:v>
                </c:pt>
                <c:pt idx="7">
                  <c:v>HLA</c:v>
                </c:pt>
                <c:pt idx="8">
                  <c:v>XMM-OM</c:v>
                </c:pt>
                <c:pt idx="9">
                  <c:v>Swift</c:v>
                </c:pt>
                <c:pt idx="10">
                  <c:v>GSC</c:v>
                </c:pt>
                <c:pt idx="11">
                  <c:v>ASTRO</c:v>
                </c:pt>
                <c:pt idx="12">
                  <c:v>VLAFIRST</c:v>
                </c:pt>
                <c:pt idx="13">
                  <c:v>Copernicus</c:v>
                </c:pt>
                <c:pt idx="14">
                  <c:v>EUVE</c:v>
                </c:pt>
                <c:pt idx="15">
                  <c:v>ORFEUS</c:v>
                </c:pt>
                <c:pt idx="16">
                  <c:v>EPOCH</c:v>
                </c:pt>
              </c:strCache>
            </c:strRef>
          </c:cat>
          <c:val>
            <c:numRef>
              <c:f>Sheet1!$B$27:$B$43</c:f>
              <c:numCache>
                <c:formatCode>General</c:formatCode>
                <c:ptCount val="17"/>
                <c:pt idx="0">
                  <c:v>238.0</c:v>
                </c:pt>
                <c:pt idx="1">
                  <c:v>93.0</c:v>
                </c:pt>
                <c:pt idx="2">
                  <c:v>75.0</c:v>
                </c:pt>
                <c:pt idx="3">
                  <c:v>54.0</c:v>
                </c:pt>
                <c:pt idx="4">
                  <c:v>54.0</c:v>
                </c:pt>
                <c:pt idx="5">
                  <c:v>41.0</c:v>
                </c:pt>
                <c:pt idx="6">
                  <c:v>35.0</c:v>
                </c:pt>
                <c:pt idx="7">
                  <c:v>58.0</c:v>
                </c:pt>
                <c:pt idx="8">
                  <c:v>26.0</c:v>
                </c:pt>
                <c:pt idx="9">
                  <c:v>26.0</c:v>
                </c:pt>
                <c:pt idx="10">
                  <c:v>20.0</c:v>
                </c:pt>
                <c:pt idx="11">
                  <c:v>14.0</c:v>
                </c:pt>
                <c:pt idx="12">
                  <c:v>14.0</c:v>
                </c:pt>
                <c:pt idx="13">
                  <c:v>10.0</c:v>
                </c:pt>
                <c:pt idx="14">
                  <c:v>7.0</c:v>
                </c:pt>
                <c:pt idx="15">
                  <c:v>6.0</c:v>
                </c:pt>
                <c:pt idx="16">
                  <c:v>4.0</c:v>
                </c:pt>
              </c:numCache>
            </c:numRef>
          </c:val>
        </c:ser>
        <c:ser>
          <c:idx val="13"/>
          <c:order val="13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Sheet1!$A$27:$A$43</c:f>
              <c:strCache>
                <c:ptCount val="17"/>
                <c:pt idx="0">
                  <c:v>HST</c:v>
                </c:pt>
                <c:pt idx="1">
                  <c:v>GALEX</c:v>
                </c:pt>
                <c:pt idx="2">
                  <c:v>DSS</c:v>
                </c:pt>
                <c:pt idx="3">
                  <c:v>IUE</c:v>
                </c:pt>
                <c:pt idx="4">
                  <c:v>Kepler</c:v>
                </c:pt>
                <c:pt idx="5">
                  <c:v>FUSE</c:v>
                </c:pt>
                <c:pt idx="6">
                  <c:v>HLSP</c:v>
                </c:pt>
                <c:pt idx="7">
                  <c:v>HLA</c:v>
                </c:pt>
                <c:pt idx="8">
                  <c:v>XMM-OM</c:v>
                </c:pt>
                <c:pt idx="9">
                  <c:v>Swift</c:v>
                </c:pt>
                <c:pt idx="10">
                  <c:v>GSC</c:v>
                </c:pt>
                <c:pt idx="11">
                  <c:v>ASTRO</c:v>
                </c:pt>
                <c:pt idx="12">
                  <c:v>VLAFIRST</c:v>
                </c:pt>
                <c:pt idx="13">
                  <c:v>Copernicus</c:v>
                </c:pt>
                <c:pt idx="14">
                  <c:v>EUVE</c:v>
                </c:pt>
                <c:pt idx="15">
                  <c:v>ORFEUS</c:v>
                </c:pt>
                <c:pt idx="16">
                  <c:v>EPOCH</c:v>
                </c:pt>
              </c:strCache>
            </c:strRef>
          </c:cat>
          <c:val>
            <c:numRef>
              <c:f>Sheet1!$B$27:$B$43</c:f>
              <c:numCache>
                <c:formatCode>General</c:formatCode>
                <c:ptCount val="17"/>
                <c:pt idx="0">
                  <c:v>238.0</c:v>
                </c:pt>
                <c:pt idx="1">
                  <c:v>93.0</c:v>
                </c:pt>
                <c:pt idx="2">
                  <c:v>75.0</c:v>
                </c:pt>
                <c:pt idx="3">
                  <c:v>54.0</c:v>
                </c:pt>
                <c:pt idx="4">
                  <c:v>54.0</c:v>
                </c:pt>
                <c:pt idx="5">
                  <c:v>41.0</c:v>
                </c:pt>
                <c:pt idx="6">
                  <c:v>35.0</c:v>
                </c:pt>
                <c:pt idx="7">
                  <c:v>58.0</c:v>
                </c:pt>
                <c:pt idx="8">
                  <c:v>26.0</c:v>
                </c:pt>
                <c:pt idx="9">
                  <c:v>26.0</c:v>
                </c:pt>
                <c:pt idx="10">
                  <c:v>20.0</c:v>
                </c:pt>
                <c:pt idx="11">
                  <c:v>14.0</c:v>
                </c:pt>
                <c:pt idx="12">
                  <c:v>14.0</c:v>
                </c:pt>
                <c:pt idx="13">
                  <c:v>10.0</c:v>
                </c:pt>
                <c:pt idx="14">
                  <c:v>7.0</c:v>
                </c:pt>
                <c:pt idx="15">
                  <c:v>6.0</c:v>
                </c:pt>
                <c:pt idx="16">
                  <c:v>4.0</c:v>
                </c:pt>
              </c:numCache>
            </c:numRef>
          </c:val>
        </c:ser>
        <c:ser>
          <c:idx val="14"/>
          <c:order val="14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Sheet1!$A$27:$A$43</c:f>
              <c:strCache>
                <c:ptCount val="17"/>
                <c:pt idx="0">
                  <c:v>HST</c:v>
                </c:pt>
                <c:pt idx="1">
                  <c:v>GALEX</c:v>
                </c:pt>
                <c:pt idx="2">
                  <c:v>DSS</c:v>
                </c:pt>
                <c:pt idx="3">
                  <c:v>IUE</c:v>
                </c:pt>
                <c:pt idx="4">
                  <c:v>Kepler</c:v>
                </c:pt>
                <c:pt idx="5">
                  <c:v>FUSE</c:v>
                </c:pt>
                <c:pt idx="6">
                  <c:v>HLSP</c:v>
                </c:pt>
                <c:pt idx="7">
                  <c:v>HLA</c:v>
                </c:pt>
                <c:pt idx="8">
                  <c:v>XMM-OM</c:v>
                </c:pt>
                <c:pt idx="9">
                  <c:v>Swift</c:v>
                </c:pt>
                <c:pt idx="10">
                  <c:v>GSC</c:v>
                </c:pt>
                <c:pt idx="11">
                  <c:v>ASTRO</c:v>
                </c:pt>
                <c:pt idx="12">
                  <c:v>VLAFIRST</c:v>
                </c:pt>
                <c:pt idx="13">
                  <c:v>Copernicus</c:v>
                </c:pt>
                <c:pt idx="14">
                  <c:v>EUVE</c:v>
                </c:pt>
                <c:pt idx="15">
                  <c:v>ORFEUS</c:v>
                </c:pt>
                <c:pt idx="16">
                  <c:v>EPOCH</c:v>
                </c:pt>
              </c:strCache>
            </c:strRef>
          </c:cat>
          <c:val>
            <c:numRef>
              <c:f>Sheet1!$B$27:$B$43</c:f>
              <c:numCache>
                <c:formatCode>General</c:formatCode>
                <c:ptCount val="17"/>
                <c:pt idx="0">
                  <c:v>238.0</c:v>
                </c:pt>
                <c:pt idx="1">
                  <c:v>93.0</c:v>
                </c:pt>
                <c:pt idx="2">
                  <c:v>75.0</c:v>
                </c:pt>
                <c:pt idx="3">
                  <c:v>54.0</c:v>
                </c:pt>
                <c:pt idx="4">
                  <c:v>54.0</c:v>
                </c:pt>
                <c:pt idx="5">
                  <c:v>41.0</c:v>
                </c:pt>
                <c:pt idx="6">
                  <c:v>35.0</c:v>
                </c:pt>
                <c:pt idx="7">
                  <c:v>58.0</c:v>
                </c:pt>
                <c:pt idx="8">
                  <c:v>26.0</c:v>
                </c:pt>
                <c:pt idx="9">
                  <c:v>26.0</c:v>
                </c:pt>
                <c:pt idx="10">
                  <c:v>20.0</c:v>
                </c:pt>
                <c:pt idx="11">
                  <c:v>14.0</c:v>
                </c:pt>
                <c:pt idx="12">
                  <c:v>14.0</c:v>
                </c:pt>
                <c:pt idx="13">
                  <c:v>10.0</c:v>
                </c:pt>
                <c:pt idx="14">
                  <c:v>7.0</c:v>
                </c:pt>
                <c:pt idx="15">
                  <c:v>6.0</c:v>
                </c:pt>
                <c:pt idx="16">
                  <c:v>4.0</c:v>
                </c:pt>
              </c:numCache>
            </c:numRef>
          </c:val>
        </c:ser>
        <c:ser>
          <c:idx val="15"/>
          <c:order val="1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Sheet1!$A$27:$A$43</c:f>
              <c:strCache>
                <c:ptCount val="17"/>
                <c:pt idx="0">
                  <c:v>HST</c:v>
                </c:pt>
                <c:pt idx="1">
                  <c:v>GALEX</c:v>
                </c:pt>
                <c:pt idx="2">
                  <c:v>DSS</c:v>
                </c:pt>
                <c:pt idx="3">
                  <c:v>IUE</c:v>
                </c:pt>
                <c:pt idx="4">
                  <c:v>Kepler</c:v>
                </c:pt>
                <c:pt idx="5">
                  <c:v>FUSE</c:v>
                </c:pt>
                <c:pt idx="6">
                  <c:v>HLSP</c:v>
                </c:pt>
                <c:pt idx="7">
                  <c:v>HLA</c:v>
                </c:pt>
                <c:pt idx="8">
                  <c:v>XMM-OM</c:v>
                </c:pt>
                <c:pt idx="9">
                  <c:v>Swift</c:v>
                </c:pt>
                <c:pt idx="10">
                  <c:v>GSC</c:v>
                </c:pt>
                <c:pt idx="11">
                  <c:v>ASTRO</c:v>
                </c:pt>
                <c:pt idx="12">
                  <c:v>VLAFIRST</c:v>
                </c:pt>
                <c:pt idx="13">
                  <c:v>Copernicus</c:v>
                </c:pt>
                <c:pt idx="14">
                  <c:v>EUVE</c:v>
                </c:pt>
                <c:pt idx="15">
                  <c:v>ORFEUS</c:v>
                </c:pt>
                <c:pt idx="16">
                  <c:v>EPOCH</c:v>
                </c:pt>
              </c:strCache>
            </c:strRef>
          </c:cat>
          <c:val>
            <c:numRef>
              <c:f>Sheet1!$B$27:$B$43</c:f>
              <c:numCache>
                <c:formatCode>General</c:formatCode>
                <c:ptCount val="17"/>
                <c:pt idx="0">
                  <c:v>238.0</c:v>
                </c:pt>
                <c:pt idx="1">
                  <c:v>93.0</c:v>
                </c:pt>
                <c:pt idx="2">
                  <c:v>75.0</c:v>
                </c:pt>
                <c:pt idx="3">
                  <c:v>54.0</c:v>
                </c:pt>
                <c:pt idx="4">
                  <c:v>54.0</c:v>
                </c:pt>
                <c:pt idx="5">
                  <c:v>41.0</c:v>
                </c:pt>
                <c:pt idx="6">
                  <c:v>35.0</c:v>
                </c:pt>
                <c:pt idx="7">
                  <c:v>58.0</c:v>
                </c:pt>
                <c:pt idx="8">
                  <c:v>26.0</c:v>
                </c:pt>
                <c:pt idx="9">
                  <c:v>26.0</c:v>
                </c:pt>
                <c:pt idx="10">
                  <c:v>20.0</c:v>
                </c:pt>
                <c:pt idx="11">
                  <c:v>14.0</c:v>
                </c:pt>
                <c:pt idx="12">
                  <c:v>14.0</c:v>
                </c:pt>
                <c:pt idx="13">
                  <c:v>10.0</c:v>
                </c:pt>
                <c:pt idx="14">
                  <c:v>7.0</c:v>
                </c:pt>
                <c:pt idx="15">
                  <c:v>6.0</c:v>
                </c:pt>
                <c:pt idx="16">
                  <c:v>4.0</c:v>
                </c:pt>
              </c:numCache>
            </c:numRef>
          </c:val>
        </c:ser>
        <c:ser>
          <c:idx val="4"/>
          <c:order val="4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Sheet1!$A$27:$A$43</c:f>
              <c:strCache>
                <c:ptCount val="17"/>
                <c:pt idx="0">
                  <c:v>HST</c:v>
                </c:pt>
                <c:pt idx="1">
                  <c:v>GALEX</c:v>
                </c:pt>
                <c:pt idx="2">
                  <c:v>DSS</c:v>
                </c:pt>
                <c:pt idx="3">
                  <c:v>IUE</c:v>
                </c:pt>
                <c:pt idx="4">
                  <c:v>Kepler</c:v>
                </c:pt>
                <c:pt idx="5">
                  <c:v>FUSE</c:v>
                </c:pt>
                <c:pt idx="6">
                  <c:v>HLSP</c:v>
                </c:pt>
                <c:pt idx="7">
                  <c:v>HLA</c:v>
                </c:pt>
                <c:pt idx="8">
                  <c:v>XMM-OM</c:v>
                </c:pt>
                <c:pt idx="9">
                  <c:v>Swift</c:v>
                </c:pt>
                <c:pt idx="10">
                  <c:v>GSC</c:v>
                </c:pt>
                <c:pt idx="11">
                  <c:v>ASTRO</c:v>
                </c:pt>
                <c:pt idx="12">
                  <c:v>VLAFIRST</c:v>
                </c:pt>
                <c:pt idx="13">
                  <c:v>Copernicus</c:v>
                </c:pt>
                <c:pt idx="14">
                  <c:v>EUVE</c:v>
                </c:pt>
                <c:pt idx="15">
                  <c:v>ORFEUS</c:v>
                </c:pt>
                <c:pt idx="16">
                  <c:v>EPOCH</c:v>
                </c:pt>
              </c:strCache>
            </c:strRef>
          </c:cat>
          <c:val>
            <c:numRef>
              <c:f>Sheet1!$B$27:$B$43</c:f>
              <c:numCache>
                <c:formatCode>General</c:formatCode>
                <c:ptCount val="17"/>
                <c:pt idx="0">
                  <c:v>238.0</c:v>
                </c:pt>
                <c:pt idx="1">
                  <c:v>93.0</c:v>
                </c:pt>
                <c:pt idx="2">
                  <c:v>75.0</c:v>
                </c:pt>
                <c:pt idx="3">
                  <c:v>54.0</c:v>
                </c:pt>
                <c:pt idx="4">
                  <c:v>54.0</c:v>
                </c:pt>
                <c:pt idx="5">
                  <c:v>41.0</c:v>
                </c:pt>
                <c:pt idx="6">
                  <c:v>35.0</c:v>
                </c:pt>
                <c:pt idx="7">
                  <c:v>58.0</c:v>
                </c:pt>
                <c:pt idx="8">
                  <c:v>26.0</c:v>
                </c:pt>
                <c:pt idx="9">
                  <c:v>26.0</c:v>
                </c:pt>
                <c:pt idx="10">
                  <c:v>20.0</c:v>
                </c:pt>
                <c:pt idx="11">
                  <c:v>14.0</c:v>
                </c:pt>
                <c:pt idx="12">
                  <c:v>14.0</c:v>
                </c:pt>
                <c:pt idx="13">
                  <c:v>10.0</c:v>
                </c:pt>
                <c:pt idx="14">
                  <c:v>7.0</c:v>
                </c:pt>
                <c:pt idx="15">
                  <c:v>6.0</c:v>
                </c:pt>
                <c:pt idx="16">
                  <c:v>4.0</c:v>
                </c:pt>
              </c:numCache>
            </c:numRef>
          </c:val>
        </c:ser>
        <c:ser>
          <c:idx val="5"/>
          <c:order val="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Sheet1!$A$27:$A$43</c:f>
              <c:strCache>
                <c:ptCount val="17"/>
                <c:pt idx="0">
                  <c:v>HST</c:v>
                </c:pt>
                <c:pt idx="1">
                  <c:v>GALEX</c:v>
                </c:pt>
                <c:pt idx="2">
                  <c:v>DSS</c:v>
                </c:pt>
                <c:pt idx="3">
                  <c:v>IUE</c:v>
                </c:pt>
                <c:pt idx="4">
                  <c:v>Kepler</c:v>
                </c:pt>
                <c:pt idx="5">
                  <c:v>FUSE</c:v>
                </c:pt>
                <c:pt idx="6">
                  <c:v>HLSP</c:v>
                </c:pt>
                <c:pt idx="7">
                  <c:v>HLA</c:v>
                </c:pt>
                <c:pt idx="8">
                  <c:v>XMM-OM</c:v>
                </c:pt>
                <c:pt idx="9">
                  <c:v>Swift</c:v>
                </c:pt>
                <c:pt idx="10">
                  <c:v>GSC</c:v>
                </c:pt>
                <c:pt idx="11">
                  <c:v>ASTRO</c:v>
                </c:pt>
                <c:pt idx="12">
                  <c:v>VLAFIRST</c:v>
                </c:pt>
                <c:pt idx="13">
                  <c:v>Copernicus</c:v>
                </c:pt>
                <c:pt idx="14">
                  <c:v>EUVE</c:v>
                </c:pt>
                <c:pt idx="15">
                  <c:v>ORFEUS</c:v>
                </c:pt>
                <c:pt idx="16">
                  <c:v>EPOCH</c:v>
                </c:pt>
              </c:strCache>
            </c:strRef>
          </c:cat>
          <c:val>
            <c:numRef>
              <c:f>Sheet1!$B$27:$B$43</c:f>
              <c:numCache>
                <c:formatCode>General</c:formatCode>
                <c:ptCount val="17"/>
                <c:pt idx="0">
                  <c:v>238.0</c:v>
                </c:pt>
                <c:pt idx="1">
                  <c:v>93.0</c:v>
                </c:pt>
                <c:pt idx="2">
                  <c:v>75.0</c:v>
                </c:pt>
                <c:pt idx="3">
                  <c:v>54.0</c:v>
                </c:pt>
                <c:pt idx="4">
                  <c:v>54.0</c:v>
                </c:pt>
                <c:pt idx="5">
                  <c:v>41.0</c:v>
                </c:pt>
                <c:pt idx="6">
                  <c:v>35.0</c:v>
                </c:pt>
                <c:pt idx="7">
                  <c:v>58.0</c:v>
                </c:pt>
                <c:pt idx="8">
                  <c:v>26.0</c:v>
                </c:pt>
                <c:pt idx="9">
                  <c:v>26.0</c:v>
                </c:pt>
                <c:pt idx="10">
                  <c:v>20.0</c:v>
                </c:pt>
                <c:pt idx="11">
                  <c:v>14.0</c:v>
                </c:pt>
                <c:pt idx="12">
                  <c:v>14.0</c:v>
                </c:pt>
                <c:pt idx="13">
                  <c:v>10.0</c:v>
                </c:pt>
                <c:pt idx="14">
                  <c:v>7.0</c:v>
                </c:pt>
                <c:pt idx="15">
                  <c:v>6.0</c:v>
                </c:pt>
                <c:pt idx="16">
                  <c:v>4.0</c:v>
                </c:pt>
              </c:numCache>
            </c:numRef>
          </c:val>
        </c:ser>
        <c:ser>
          <c:idx val="6"/>
          <c:order val="6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Sheet1!$A$27:$A$43</c:f>
              <c:strCache>
                <c:ptCount val="17"/>
                <c:pt idx="0">
                  <c:v>HST</c:v>
                </c:pt>
                <c:pt idx="1">
                  <c:v>GALEX</c:v>
                </c:pt>
                <c:pt idx="2">
                  <c:v>DSS</c:v>
                </c:pt>
                <c:pt idx="3">
                  <c:v>IUE</c:v>
                </c:pt>
                <c:pt idx="4">
                  <c:v>Kepler</c:v>
                </c:pt>
                <c:pt idx="5">
                  <c:v>FUSE</c:v>
                </c:pt>
                <c:pt idx="6">
                  <c:v>HLSP</c:v>
                </c:pt>
                <c:pt idx="7">
                  <c:v>HLA</c:v>
                </c:pt>
                <c:pt idx="8">
                  <c:v>XMM-OM</c:v>
                </c:pt>
                <c:pt idx="9">
                  <c:v>Swift</c:v>
                </c:pt>
                <c:pt idx="10">
                  <c:v>GSC</c:v>
                </c:pt>
                <c:pt idx="11">
                  <c:v>ASTRO</c:v>
                </c:pt>
                <c:pt idx="12">
                  <c:v>VLAFIRST</c:v>
                </c:pt>
                <c:pt idx="13">
                  <c:v>Copernicus</c:v>
                </c:pt>
                <c:pt idx="14">
                  <c:v>EUVE</c:v>
                </c:pt>
                <c:pt idx="15">
                  <c:v>ORFEUS</c:v>
                </c:pt>
                <c:pt idx="16">
                  <c:v>EPOCH</c:v>
                </c:pt>
              </c:strCache>
            </c:strRef>
          </c:cat>
          <c:val>
            <c:numRef>
              <c:f>Sheet1!$B$27:$B$43</c:f>
              <c:numCache>
                <c:formatCode>General</c:formatCode>
                <c:ptCount val="17"/>
                <c:pt idx="0">
                  <c:v>238.0</c:v>
                </c:pt>
                <c:pt idx="1">
                  <c:v>93.0</c:v>
                </c:pt>
                <c:pt idx="2">
                  <c:v>75.0</c:v>
                </c:pt>
                <c:pt idx="3">
                  <c:v>54.0</c:v>
                </c:pt>
                <c:pt idx="4">
                  <c:v>54.0</c:v>
                </c:pt>
                <c:pt idx="5">
                  <c:v>41.0</c:v>
                </c:pt>
                <c:pt idx="6">
                  <c:v>35.0</c:v>
                </c:pt>
                <c:pt idx="7">
                  <c:v>58.0</c:v>
                </c:pt>
                <c:pt idx="8">
                  <c:v>26.0</c:v>
                </c:pt>
                <c:pt idx="9">
                  <c:v>26.0</c:v>
                </c:pt>
                <c:pt idx="10">
                  <c:v>20.0</c:v>
                </c:pt>
                <c:pt idx="11">
                  <c:v>14.0</c:v>
                </c:pt>
                <c:pt idx="12">
                  <c:v>14.0</c:v>
                </c:pt>
                <c:pt idx="13">
                  <c:v>10.0</c:v>
                </c:pt>
                <c:pt idx="14">
                  <c:v>7.0</c:v>
                </c:pt>
                <c:pt idx="15">
                  <c:v>6.0</c:v>
                </c:pt>
                <c:pt idx="16">
                  <c:v>4.0</c:v>
                </c:pt>
              </c:numCache>
            </c:numRef>
          </c:val>
        </c:ser>
        <c:ser>
          <c:idx val="7"/>
          <c:order val="7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Sheet1!$A$27:$A$43</c:f>
              <c:strCache>
                <c:ptCount val="17"/>
                <c:pt idx="0">
                  <c:v>HST</c:v>
                </c:pt>
                <c:pt idx="1">
                  <c:v>GALEX</c:v>
                </c:pt>
                <c:pt idx="2">
                  <c:v>DSS</c:v>
                </c:pt>
                <c:pt idx="3">
                  <c:v>IUE</c:v>
                </c:pt>
                <c:pt idx="4">
                  <c:v>Kepler</c:v>
                </c:pt>
                <c:pt idx="5">
                  <c:v>FUSE</c:v>
                </c:pt>
                <c:pt idx="6">
                  <c:v>HLSP</c:v>
                </c:pt>
                <c:pt idx="7">
                  <c:v>HLA</c:v>
                </c:pt>
                <c:pt idx="8">
                  <c:v>XMM-OM</c:v>
                </c:pt>
                <c:pt idx="9">
                  <c:v>Swift</c:v>
                </c:pt>
                <c:pt idx="10">
                  <c:v>GSC</c:v>
                </c:pt>
                <c:pt idx="11">
                  <c:v>ASTRO</c:v>
                </c:pt>
                <c:pt idx="12">
                  <c:v>VLAFIRST</c:v>
                </c:pt>
                <c:pt idx="13">
                  <c:v>Copernicus</c:v>
                </c:pt>
                <c:pt idx="14">
                  <c:v>EUVE</c:v>
                </c:pt>
                <c:pt idx="15">
                  <c:v>ORFEUS</c:v>
                </c:pt>
                <c:pt idx="16">
                  <c:v>EPOCH</c:v>
                </c:pt>
              </c:strCache>
            </c:strRef>
          </c:cat>
          <c:val>
            <c:numRef>
              <c:f>Sheet1!$B$27:$B$43</c:f>
              <c:numCache>
                <c:formatCode>General</c:formatCode>
                <c:ptCount val="17"/>
                <c:pt idx="0">
                  <c:v>238.0</c:v>
                </c:pt>
                <c:pt idx="1">
                  <c:v>93.0</c:v>
                </c:pt>
                <c:pt idx="2">
                  <c:v>75.0</c:v>
                </c:pt>
                <c:pt idx="3">
                  <c:v>54.0</c:v>
                </c:pt>
                <c:pt idx="4">
                  <c:v>54.0</c:v>
                </c:pt>
                <c:pt idx="5">
                  <c:v>41.0</c:v>
                </c:pt>
                <c:pt idx="6">
                  <c:v>35.0</c:v>
                </c:pt>
                <c:pt idx="7">
                  <c:v>58.0</c:v>
                </c:pt>
                <c:pt idx="8">
                  <c:v>26.0</c:v>
                </c:pt>
                <c:pt idx="9">
                  <c:v>26.0</c:v>
                </c:pt>
                <c:pt idx="10">
                  <c:v>20.0</c:v>
                </c:pt>
                <c:pt idx="11">
                  <c:v>14.0</c:v>
                </c:pt>
                <c:pt idx="12">
                  <c:v>14.0</c:v>
                </c:pt>
                <c:pt idx="13">
                  <c:v>10.0</c:v>
                </c:pt>
                <c:pt idx="14">
                  <c:v>7.0</c:v>
                </c:pt>
                <c:pt idx="15">
                  <c:v>6.0</c:v>
                </c:pt>
                <c:pt idx="16">
                  <c:v>4.0</c:v>
                </c:pt>
              </c:numCache>
            </c:numRef>
          </c:val>
        </c:ser>
        <c:ser>
          <c:idx val="2"/>
          <c:order val="2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Sheet1!$A$27:$A$43</c:f>
              <c:strCache>
                <c:ptCount val="17"/>
                <c:pt idx="0">
                  <c:v>HST</c:v>
                </c:pt>
                <c:pt idx="1">
                  <c:v>GALEX</c:v>
                </c:pt>
                <c:pt idx="2">
                  <c:v>DSS</c:v>
                </c:pt>
                <c:pt idx="3">
                  <c:v>IUE</c:v>
                </c:pt>
                <c:pt idx="4">
                  <c:v>Kepler</c:v>
                </c:pt>
                <c:pt idx="5">
                  <c:v>FUSE</c:v>
                </c:pt>
                <c:pt idx="6">
                  <c:v>HLSP</c:v>
                </c:pt>
                <c:pt idx="7">
                  <c:v>HLA</c:v>
                </c:pt>
                <c:pt idx="8">
                  <c:v>XMM-OM</c:v>
                </c:pt>
                <c:pt idx="9">
                  <c:v>Swift</c:v>
                </c:pt>
                <c:pt idx="10">
                  <c:v>GSC</c:v>
                </c:pt>
                <c:pt idx="11">
                  <c:v>ASTRO</c:v>
                </c:pt>
                <c:pt idx="12">
                  <c:v>VLAFIRST</c:v>
                </c:pt>
                <c:pt idx="13">
                  <c:v>Copernicus</c:v>
                </c:pt>
                <c:pt idx="14">
                  <c:v>EUVE</c:v>
                </c:pt>
                <c:pt idx="15">
                  <c:v>ORFEUS</c:v>
                </c:pt>
                <c:pt idx="16">
                  <c:v>EPOCH</c:v>
                </c:pt>
              </c:strCache>
            </c:strRef>
          </c:cat>
          <c:val>
            <c:numRef>
              <c:f>Sheet1!$B$27:$B$43</c:f>
              <c:numCache>
                <c:formatCode>General</c:formatCode>
                <c:ptCount val="17"/>
                <c:pt idx="0">
                  <c:v>238.0</c:v>
                </c:pt>
                <c:pt idx="1">
                  <c:v>93.0</c:v>
                </c:pt>
                <c:pt idx="2">
                  <c:v>75.0</c:v>
                </c:pt>
                <c:pt idx="3">
                  <c:v>54.0</c:v>
                </c:pt>
                <c:pt idx="4">
                  <c:v>54.0</c:v>
                </c:pt>
                <c:pt idx="5">
                  <c:v>41.0</c:v>
                </c:pt>
                <c:pt idx="6">
                  <c:v>35.0</c:v>
                </c:pt>
                <c:pt idx="7">
                  <c:v>58.0</c:v>
                </c:pt>
                <c:pt idx="8">
                  <c:v>26.0</c:v>
                </c:pt>
                <c:pt idx="9">
                  <c:v>26.0</c:v>
                </c:pt>
                <c:pt idx="10">
                  <c:v>20.0</c:v>
                </c:pt>
                <c:pt idx="11">
                  <c:v>14.0</c:v>
                </c:pt>
                <c:pt idx="12">
                  <c:v>14.0</c:v>
                </c:pt>
                <c:pt idx="13">
                  <c:v>10.0</c:v>
                </c:pt>
                <c:pt idx="14">
                  <c:v>7.0</c:v>
                </c:pt>
                <c:pt idx="15">
                  <c:v>6.0</c:v>
                </c:pt>
                <c:pt idx="16">
                  <c:v>4.0</c:v>
                </c:pt>
              </c:numCache>
            </c:numRef>
          </c:val>
        </c:ser>
        <c:ser>
          <c:idx val="3"/>
          <c:order val="3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Sheet1!$A$27:$A$43</c:f>
              <c:strCache>
                <c:ptCount val="17"/>
                <c:pt idx="0">
                  <c:v>HST</c:v>
                </c:pt>
                <c:pt idx="1">
                  <c:v>GALEX</c:v>
                </c:pt>
                <c:pt idx="2">
                  <c:v>DSS</c:v>
                </c:pt>
                <c:pt idx="3">
                  <c:v>IUE</c:v>
                </c:pt>
                <c:pt idx="4">
                  <c:v>Kepler</c:v>
                </c:pt>
                <c:pt idx="5">
                  <c:v>FUSE</c:v>
                </c:pt>
                <c:pt idx="6">
                  <c:v>HLSP</c:v>
                </c:pt>
                <c:pt idx="7">
                  <c:v>HLA</c:v>
                </c:pt>
                <c:pt idx="8">
                  <c:v>XMM-OM</c:v>
                </c:pt>
                <c:pt idx="9">
                  <c:v>Swift</c:v>
                </c:pt>
                <c:pt idx="10">
                  <c:v>GSC</c:v>
                </c:pt>
                <c:pt idx="11">
                  <c:v>ASTRO</c:v>
                </c:pt>
                <c:pt idx="12">
                  <c:v>VLAFIRST</c:v>
                </c:pt>
                <c:pt idx="13">
                  <c:v>Copernicus</c:v>
                </c:pt>
                <c:pt idx="14">
                  <c:v>EUVE</c:v>
                </c:pt>
                <c:pt idx="15">
                  <c:v>ORFEUS</c:v>
                </c:pt>
                <c:pt idx="16">
                  <c:v>EPOCH</c:v>
                </c:pt>
              </c:strCache>
            </c:strRef>
          </c:cat>
          <c:val>
            <c:numRef>
              <c:f>Sheet1!$B$27:$B$43</c:f>
              <c:numCache>
                <c:formatCode>General</c:formatCode>
                <c:ptCount val="17"/>
                <c:pt idx="0">
                  <c:v>238.0</c:v>
                </c:pt>
                <c:pt idx="1">
                  <c:v>93.0</c:v>
                </c:pt>
                <c:pt idx="2">
                  <c:v>75.0</c:v>
                </c:pt>
                <c:pt idx="3">
                  <c:v>54.0</c:v>
                </c:pt>
                <c:pt idx="4">
                  <c:v>54.0</c:v>
                </c:pt>
                <c:pt idx="5">
                  <c:v>41.0</c:v>
                </c:pt>
                <c:pt idx="6">
                  <c:v>35.0</c:v>
                </c:pt>
                <c:pt idx="7">
                  <c:v>58.0</c:v>
                </c:pt>
                <c:pt idx="8">
                  <c:v>26.0</c:v>
                </c:pt>
                <c:pt idx="9">
                  <c:v>26.0</c:v>
                </c:pt>
                <c:pt idx="10">
                  <c:v>20.0</c:v>
                </c:pt>
                <c:pt idx="11">
                  <c:v>14.0</c:v>
                </c:pt>
                <c:pt idx="12">
                  <c:v>14.0</c:v>
                </c:pt>
                <c:pt idx="13">
                  <c:v>10.0</c:v>
                </c:pt>
                <c:pt idx="14">
                  <c:v>7.0</c:v>
                </c:pt>
                <c:pt idx="15">
                  <c:v>6.0</c:v>
                </c:pt>
                <c:pt idx="16">
                  <c:v>4.0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Sheet1!$A$27:$A$43</c:f>
              <c:strCache>
                <c:ptCount val="17"/>
                <c:pt idx="0">
                  <c:v>HST</c:v>
                </c:pt>
                <c:pt idx="1">
                  <c:v>GALEX</c:v>
                </c:pt>
                <c:pt idx="2">
                  <c:v>DSS</c:v>
                </c:pt>
                <c:pt idx="3">
                  <c:v>IUE</c:v>
                </c:pt>
                <c:pt idx="4">
                  <c:v>Kepler</c:v>
                </c:pt>
                <c:pt idx="5">
                  <c:v>FUSE</c:v>
                </c:pt>
                <c:pt idx="6">
                  <c:v>HLSP</c:v>
                </c:pt>
                <c:pt idx="7">
                  <c:v>HLA</c:v>
                </c:pt>
                <c:pt idx="8">
                  <c:v>XMM-OM</c:v>
                </c:pt>
                <c:pt idx="9">
                  <c:v>Swift</c:v>
                </c:pt>
                <c:pt idx="10">
                  <c:v>GSC</c:v>
                </c:pt>
                <c:pt idx="11">
                  <c:v>ASTRO</c:v>
                </c:pt>
                <c:pt idx="12">
                  <c:v>VLAFIRST</c:v>
                </c:pt>
                <c:pt idx="13">
                  <c:v>Copernicus</c:v>
                </c:pt>
                <c:pt idx="14">
                  <c:v>EUVE</c:v>
                </c:pt>
                <c:pt idx="15">
                  <c:v>ORFEUS</c:v>
                </c:pt>
                <c:pt idx="16">
                  <c:v>EPOCH</c:v>
                </c:pt>
              </c:strCache>
            </c:strRef>
          </c:cat>
          <c:val>
            <c:numRef>
              <c:f>Sheet1!$B$27:$B$43</c:f>
              <c:numCache>
                <c:formatCode>General</c:formatCode>
                <c:ptCount val="17"/>
                <c:pt idx="0">
                  <c:v>238.0</c:v>
                </c:pt>
                <c:pt idx="1">
                  <c:v>93.0</c:v>
                </c:pt>
                <c:pt idx="2">
                  <c:v>75.0</c:v>
                </c:pt>
                <c:pt idx="3">
                  <c:v>54.0</c:v>
                </c:pt>
                <c:pt idx="4">
                  <c:v>54.0</c:v>
                </c:pt>
                <c:pt idx="5">
                  <c:v>41.0</c:v>
                </c:pt>
                <c:pt idx="6">
                  <c:v>35.0</c:v>
                </c:pt>
                <c:pt idx="7">
                  <c:v>58.0</c:v>
                </c:pt>
                <c:pt idx="8">
                  <c:v>26.0</c:v>
                </c:pt>
                <c:pt idx="9">
                  <c:v>26.0</c:v>
                </c:pt>
                <c:pt idx="10">
                  <c:v>20.0</c:v>
                </c:pt>
                <c:pt idx="11">
                  <c:v>14.0</c:v>
                </c:pt>
                <c:pt idx="12">
                  <c:v>14.0</c:v>
                </c:pt>
                <c:pt idx="13">
                  <c:v>10.0</c:v>
                </c:pt>
                <c:pt idx="14">
                  <c:v>7.0</c:v>
                </c:pt>
                <c:pt idx="15">
                  <c:v>6.0</c:v>
                </c:pt>
                <c:pt idx="16">
                  <c:v>4.0</c:v>
                </c:pt>
              </c:numCache>
            </c:numRef>
          </c:val>
        </c:ser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Sheet1!$A$27:$A$43</c:f>
              <c:strCache>
                <c:ptCount val="17"/>
                <c:pt idx="0">
                  <c:v>HST</c:v>
                </c:pt>
                <c:pt idx="1">
                  <c:v>GALEX</c:v>
                </c:pt>
                <c:pt idx="2">
                  <c:v>DSS</c:v>
                </c:pt>
                <c:pt idx="3">
                  <c:v>IUE</c:v>
                </c:pt>
                <c:pt idx="4">
                  <c:v>Kepler</c:v>
                </c:pt>
                <c:pt idx="5">
                  <c:v>FUSE</c:v>
                </c:pt>
                <c:pt idx="6">
                  <c:v>HLSP</c:v>
                </c:pt>
                <c:pt idx="7">
                  <c:v>HLA</c:v>
                </c:pt>
                <c:pt idx="8">
                  <c:v>XMM-OM</c:v>
                </c:pt>
                <c:pt idx="9">
                  <c:v>Swift</c:v>
                </c:pt>
                <c:pt idx="10">
                  <c:v>GSC</c:v>
                </c:pt>
                <c:pt idx="11">
                  <c:v>ASTRO</c:v>
                </c:pt>
                <c:pt idx="12">
                  <c:v>VLAFIRST</c:v>
                </c:pt>
                <c:pt idx="13">
                  <c:v>Copernicus</c:v>
                </c:pt>
                <c:pt idx="14">
                  <c:v>EUVE</c:v>
                </c:pt>
                <c:pt idx="15">
                  <c:v>ORFEUS</c:v>
                </c:pt>
                <c:pt idx="16">
                  <c:v>EPOCH</c:v>
                </c:pt>
              </c:strCache>
            </c:strRef>
          </c:cat>
          <c:val>
            <c:numRef>
              <c:f>Sheet1!$B$27:$B$43</c:f>
              <c:numCache>
                <c:formatCode>General</c:formatCode>
                <c:ptCount val="17"/>
                <c:pt idx="0">
                  <c:v>238.0</c:v>
                </c:pt>
                <c:pt idx="1">
                  <c:v>93.0</c:v>
                </c:pt>
                <c:pt idx="2">
                  <c:v>75.0</c:v>
                </c:pt>
                <c:pt idx="3">
                  <c:v>54.0</c:v>
                </c:pt>
                <c:pt idx="4">
                  <c:v>54.0</c:v>
                </c:pt>
                <c:pt idx="5">
                  <c:v>41.0</c:v>
                </c:pt>
                <c:pt idx="6">
                  <c:v>35.0</c:v>
                </c:pt>
                <c:pt idx="7">
                  <c:v>58.0</c:v>
                </c:pt>
                <c:pt idx="8">
                  <c:v>26.0</c:v>
                </c:pt>
                <c:pt idx="9">
                  <c:v>26.0</c:v>
                </c:pt>
                <c:pt idx="10">
                  <c:v>20.0</c:v>
                </c:pt>
                <c:pt idx="11">
                  <c:v>14.0</c:v>
                </c:pt>
                <c:pt idx="12">
                  <c:v>14.0</c:v>
                </c:pt>
                <c:pt idx="13">
                  <c:v>10.0</c:v>
                </c:pt>
                <c:pt idx="14">
                  <c:v>7.0</c:v>
                </c:pt>
                <c:pt idx="15">
                  <c:v>6.0</c:v>
                </c:pt>
                <c:pt idx="16">
                  <c:v>4.0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2011</a:t>
            </a:r>
          </a:p>
        </c:rich>
      </c:tx>
      <c:layout/>
      <c:overlay val="0"/>
    </c:title>
    <c:autoTitleDeleted val="0"/>
    <c:view3D>
      <c:rotX val="72"/>
      <c:rotY val="246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Sheet1!$L$27:$L$42</c:f>
              <c:strCache>
                <c:ptCount val="16"/>
                <c:pt idx="0">
                  <c:v>HST</c:v>
                </c:pt>
                <c:pt idx="1">
                  <c:v>GALEX</c:v>
                </c:pt>
                <c:pt idx="2">
                  <c:v>DSS</c:v>
                </c:pt>
                <c:pt idx="3">
                  <c:v>IUE</c:v>
                </c:pt>
                <c:pt idx="4">
                  <c:v>Kepler</c:v>
                </c:pt>
                <c:pt idx="5">
                  <c:v>FUSE</c:v>
                </c:pt>
                <c:pt idx="6">
                  <c:v>HLSP</c:v>
                </c:pt>
                <c:pt idx="7">
                  <c:v>XMM-OM</c:v>
                </c:pt>
                <c:pt idx="8">
                  <c:v>GSC</c:v>
                </c:pt>
                <c:pt idx="9">
                  <c:v>ASTRO</c:v>
                </c:pt>
                <c:pt idx="10">
                  <c:v>VLAFIRST</c:v>
                </c:pt>
                <c:pt idx="11">
                  <c:v>Copernicus</c:v>
                </c:pt>
                <c:pt idx="12">
                  <c:v>EUVE</c:v>
                </c:pt>
                <c:pt idx="13">
                  <c:v>ORFEUS</c:v>
                </c:pt>
                <c:pt idx="14">
                  <c:v>HPOL</c:v>
                </c:pt>
                <c:pt idx="15">
                  <c:v>EPOCH</c:v>
                </c:pt>
              </c:strCache>
            </c:strRef>
          </c:cat>
          <c:val>
            <c:numRef>
              <c:f>Sheet1!$M$27:$M$42</c:f>
              <c:numCache>
                <c:formatCode>General</c:formatCode>
                <c:ptCount val="16"/>
                <c:pt idx="0">
                  <c:v>345.0</c:v>
                </c:pt>
                <c:pt idx="1">
                  <c:v>132.0</c:v>
                </c:pt>
                <c:pt idx="2">
                  <c:v>131.0</c:v>
                </c:pt>
                <c:pt idx="3">
                  <c:v>66.0</c:v>
                </c:pt>
                <c:pt idx="4">
                  <c:v>85.0</c:v>
                </c:pt>
                <c:pt idx="5">
                  <c:v>57.0</c:v>
                </c:pt>
                <c:pt idx="6">
                  <c:v>53.0</c:v>
                </c:pt>
                <c:pt idx="7">
                  <c:v>28.0</c:v>
                </c:pt>
                <c:pt idx="8">
                  <c:v>35.0</c:v>
                </c:pt>
                <c:pt idx="9">
                  <c:v>24.0</c:v>
                </c:pt>
                <c:pt idx="10">
                  <c:v>24.0</c:v>
                </c:pt>
                <c:pt idx="11">
                  <c:v>10.0</c:v>
                </c:pt>
                <c:pt idx="12">
                  <c:v>13.0</c:v>
                </c:pt>
                <c:pt idx="13">
                  <c:v>9.0</c:v>
                </c:pt>
                <c:pt idx="14">
                  <c:v>4.0</c:v>
                </c:pt>
                <c:pt idx="15">
                  <c:v>2.0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767240748293"/>
          <c:y val="0.0601851851851852"/>
          <c:w val="0.769387332559526"/>
          <c:h val="0.8224693788276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Sheet1!$B$50</c:f>
              <c:strCache>
                <c:ptCount val="1"/>
                <c:pt idx="0">
                  <c:v>Responsive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Sheet1!$A$51:$A$55</c:f>
              <c:strCache>
                <c:ptCount val="5"/>
                <c:pt idx="0">
                  <c:v>DADS</c:v>
                </c:pt>
                <c:pt idx="1">
                  <c:v>Kepler</c:v>
                </c:pt>
                <c:pt idx="2">
                  <c:v>MAST</c:v>
                </c:pt>
                <c:pt idx="3">
                  <c:v>GALEX</c:v>
                </c:pt>
                <c:pt idx="4">
                  <c:v>HLA</c:v>
                </c:pt>
              </c:strCache>
            </c:strRef>
          </c:cat>
          <c:val>
            <c:numRef>
              <c:f>Sheet1!$B$51:$B$55</c:f>
              <c:numCache>
                <c:formatCode>General</c:formatCode>
                <c:ptCount val="5"/>
                <c:pt idx="0">
                  <c:v>101.0</c:v>
                </c:pt>
                <c:pt idx="1">
                  <c:v>24.0</c:v>
                </c:pt>
                <c:pt idx="2">
                  <c:v>63.0</c:v>
                </c:pt>
                <c:pt idx="3">
                  <c:v>37.0</c:v>
                </c:pt>
                <c:pt idx="4">
                  <c:v>35.0</c:v>
                </c:pt>
              </c:numCache>
            </c:numRef>
          </c:val>
        </c:ser>
        <c:ser>
          <c:idx val="1"/>
          <c:order val="1"/>
          <c:tx>
            <c:strRef>
              <c:f>Sheet1!$C$50</c:f>
              <c:strCache>
                <c:ptCount val="1"/>
                <c:pt idx="0">
                  <c:v>Adequate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Sheet1!$A$51:$A$55</c:f>
              <c:strCache>
                <c:ptCount val="5"/>
                <c:pt idx="0">
                  <c:v>DADS</c:v>
                </c:pt>
                <c:pt idx="1">
                  <c:v>Kepler</c:v>
                </c:pt>
                <c:pt idx="2">
                  <c:v>MAST</c:v>
                </c:pt>
                <c:pt idx="3">
                  <c:v>GALEX</c:v>
                </c:pt>
                <c:pt idx="4">
                  <c:v>HLA</c:v>
                </c:pt>
              </c:strCache>
            </c:strRef>
          </c:cat>
          <c:val>
            <c:numRef>
              <c:f>Sheet1!$C$51:$C$55</c:f>
              <c:numCache>
                <c:formatCode>General</c:formatCode>
                <c:ptCount val="5"/>
                <c:pt idx="0">
                  <c:v>80.0</c:v>
                </c:pt>
                <c:pt idx="1">
                  <c:v>23.0</c:v>
                </c:pt>
                <c:pt idx="2">
                  <c:v>57.0</c:v>
                </c:pt>
                <c:pt idx="3">
                  <c:v>46.0</c:v>
                </c:pt>
                <c:pt idx="4">
                  <c:v>27.0</c:v>
                </c:pt>
              </c:numCache>
            </c:numRef>
          </c:val>
        </c:ser>
        <c:ser>
          <c:idx val="2"/>
          <c:order val="2"/>
          <c:tx>
            <c:strRef>
              <c:f>Sheet1!$D$50</c:f>
              <c:strCache>
                <c:ptCount val="1"/>
                <c:pt idx="0">
                  <c:v>Unresponsive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Sheet1!$A$51:$A$55</c:f>
              <c:strCache>
                <c:ptCount val="5"/>
                <c:pt idx="0">
                  <c:v>DADS</c:v>
                </c:pt>
                <c:pt idx="1">
                  <c:v>Kepler</c:v>
                </c:pt>
                <c:pt idx="2">
                  <c:v>MAST</c:v>
                </c:pt>
                <c:pt idx="3">
                  <c:v>GALEX</c:v>
                </c:pt>
                <c:pt idx="4">
                  <c:v>HLA</c:v>
                </c:pt>
              </c:strCache>
            </c:strRef>
          </c:cat>
          <c:val>
            <c:numRef>
              <c:f>Sheet1!$D$51:$D$55</c:f>
              <c:numCache>
                <c:formatCode>General</c:formatCode>
                <c:ptCount val="5"/>
                <c:pt idx="0">
                  <c:v>2.0</c:v>
                </c:pt>
                <c:pt idx="1">
                  <c:v>2.0</c:v>
                </c:pt>
                <c:pt idx="2">
                  <c:v>2.0</c:v>
                </c:pt>
                <c:pt idx="3">
                  <c:v>2.0</c:v>
                </c:pt>
                <c:pt idx="4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11804648"/>
        <c:axId val="2111773432"/>
        <c:axId val="0"/>
      </c:bar3DChart>
      <c:catAx>
        <c:axId val="2111804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11773432"/>
        <c:crosses val="autoZero"/>
        <c:auto val="1"/>
        <c:lblAlgn val="ctr"/>
        <c:lblOffset val="100"/>
        <c:noMultiLvlLbl val="0"/>
      </c:catAx>
      <c:valAx>
        <c:axId val="21117734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number of responses</a:t>
                </a:r>
              </a:p>
            </c:rich>
          </c:tx>
          <c:layout>
            <c:manualLayout>
              <c:xMode val="edge"/>
              <c:yMode val="edge"/>
              <c:x val="0.000510922190503079"/>
              <c:y val="0.2593256051326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11804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7479095661391"/>
          <c:y val="0.0484362427413767"/>
          <c:w val="0.290424443956458"/>
          <c:h val="0.257474079044538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767240748293"/>
          <c:y val="0.0601851851851852"/>
          <c:w val="0.769387332559526"/>
          <c:h val="0.8224693788276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Sheet1!$B$69</c:f>
              <c:strCache>
                <c:ptCount val="1"/>
                <c:pt idx="0">
                  <c:v>Primary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Sheet1!$A$70:$A$74</c:f>
              <c:strCache>
                <c:ptCount val="5"/>
                <c:pt idx="0">
                  <c:v>Research</c:v>
                </c:pt>
                <c:pt idx="1">
                  <c:v>Obs Support</c:v>
                </c:pt>
                <c:pt idx="2">
                  <c:v>Education</c:v>
                </c:pt>
                <c:pt idx="3">
                  <c:v>Outreach</c:v>
                </c:pt>
                <c:pt idx="4">
                  <c:v>Amateurs</c:v>
                </c:pt>
              </c:strCache>
            </c:strRef>
          </c:cat>
          <c:val>
            <c:numRef>
              <c:f>Sheet1!$B$70:$B$74</c:f>
              <c:numCache>
                <c:formatCode>General</c:formatCode>
                <c:ptCount val="5"/>
                <c:pt idx="0">
                  <c:v>228.0</c:v>
                </c:pt>
                <c:pt idx="1">
                  <c:v>72.0</c:v>
                </c:pt>
                <c:pt idx="2">
                  <c:v>12.0</c:v>
                </c:pt>
                <c:pt idx="3">
                  <c:v>9.0</c:v>
                </c:pt>
                <c:pt idx="4">
                  <c:v>15.0</c:v>
                </c:pt>
              </c:numCache>
            </c:numRef>
          </c:val>
        </c:ser>
        <c:ser>
          <c:idx val="1"/>
          <c:order val="1"/>
          <c:tx>
            <c:strRef>
              <c:f>Sheet1!$C$69</c:f>
              <c:strCache>
                <c:ptCount val="1"/>
                <c:pt idx="0">
                  <c:v>Secondary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Sheet1!$A$70:$A$74</c:f>
              <c:strCache>
                <c:ptCount val="5"/>
                <c:pt idx="0">
                  <c:v>Research</c:v>
                </c:pt>
                <c:pt idx="1">
                  <c:v>Obs Support</c:v>
                </c:pt>
                <c:pt idx="2">
                  <c:v>Education</c:v>
                </c:pt>
                <c:pt idx="3">
                  <c:v>Outreach</c:v>
                </c:pt>
                <c:pt idx="4">
                  <c:v>Amateurs</c:v>
                </c:pt>
              </c:strCache>
            </c:strRef>
          </c:cat>
          <c:val>
            <c:numRef>
              <c:f>Sheet1!$C$70:$C$74</c:f>
              <c:numCache>
                <c:formatCode>General</c:formatCode>
                <c:ptCount val="5"/>
                <c:pt idx="0">
                  <c:v>29.0</c:v>
                </c:pt>
                <c:pt idx="1">
                  <c:v>98.0</c:v>
                </c:pt>
                <c:pt idx="2">
                  <c:v>47.0</c:v>
                </c:pt>
                <c:pt idx="3">
                  <c:v>35.0</c:v>
                </c:pt>
                <c:pt idx="4">
                  <c:v>7.0</c:v>
                </c:pt>
              </c:numCache>
            </c:numRef>
          </c:val>
        </c:ser>
        <c:ser>
          <c:idx val="2"/>
          <c:order val="2"/>
          <c:tx>
            <c:strRef>
              <c:f>Sheet1!$D$69</c:f>
              <c:strCache>
                <c:ptCount val="1"/>
                <c:pt idx="0">
                  <c:v>Minor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Sheet1!$A$70:$A$74</c:f>
              <c:strCache>
                <c:ptCount val="5"/>
                <c:pt idx="0">
                  <c:v>Research</c:v>
                </c:pt>
                <c:pt idx="1">
                  <c:v>Obs Support</c:v>
                </c:pt>
                <c:pt idx="2">
                  <c:v>Education</c:v>
                </c:pt>
                <c:pt idx="3">
                  <c:v>Outreach</c:v>
                </c:pt>
                <c:pt idx="4">
                  <c:v>Amateurs</c:v>
                </c:pt>
              </c:strCache>
            </c:strRef>
          </c:cat>
          <c:val>
            <c:numRef>
              <c:f>Sheet1!$D$70:$D$74</c:f>
              <c:numCache>
                <c:formatCode>General</c:formatCode>
                <c:ptCount val="5"/>
                <c:pt idx="0">
                  <c:v>17.0</c:v>
                </c:pt>
                <c:pt idx="1">
                  <c:v>25.0</c:v>
                </c:pt>
                <c:pt idx="2">
                  <c:v>57.0</c:v>
                </c:pt>
                <c:pt idx="3">
                  <c:v>53.0</c:v>
                </c:pt>
                <c:pt idx="4">
                  <c:v>13.0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28372760"/>
        <c:axId val="2028345544"/>
        <c:axId val="0"/>
      </c:bar3DChart>
      <c:catAx>
        <c:axId val="2028372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28345544"/>
        <c:crosses val="autoZero"/>
        <c:auto val="1"/>
        <c:lblAlgn val="ctr"/>
        <c:lblOffset val="100"/>
        <c:noMultiLvlLbl val="0"/>
      </c:catAx>
      <c:valAx>
        <c:axId val="20283455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number of responses</a:t>
                </a:r>
              </a:p>
            </c:rich>
          </c:tx>
          <c:layout>
            <c:manualLayout>
              <c:xMode val="edge"/>
              <c:yMode val="edge"/>
              <c:x val="0.000510922190503079"/>
              <c:y val="0.2593256051326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28372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730812052973"/>
          <c:y val="0.0679115998425322"/>
          <c:w val="0.290424443956458"/>
          <c:h val="0.24912749742975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767240748293"/>
          <c:y val="0.0601851851851852"/>
          <c:w val="0.769387332559526"/>
          <c:h val="0.8224693788276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Sheet1!$B$86</c:f>
              <c:strCache>
                <c:ptCount val="1"/>
                <c:pt idx="0">
                  <c:v>MAST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Sheet1!$A$87:$A$90</c:f>
              <c:strCache>
                <c:ptCount val="4"/>
                <c:pt idx="0">
                  <c:v>Browsing</c:v>
                </c:pt>
                <c:pt idx="1">
                  <c:v>Retrieving</c:v>
                </c:pt>
                <c:pt idx="2">
                  <c:v>Obs. proposals</c:v>
                </c:pt>
                <c:pt idx="3">
                  <c:v>Other</c:v>
                </c:pt>
              </c:strCache>
            </c:strRef>
          </c:cat>
          <c:val>
            <c:numRef>
              <c:f>Sheet1!$B$87:$B$90</c:f>
              <c:numCache>
                <c:formatCode>General</c:formatCode>
                <c:ptCount val="4"/>
                <c:pt idx="0">
                  <c:v>227.0</c:v>
                </c:pt>
                <c:pt idx="1">
                  <c:v>235.0</c:v>
                </c:pt>
                <c:pt idx="2">
                  <c:v>135.0</c:v>
                </c:pt>
                <c:pt idx="3">
                  <c:v>135.0</c:v>
                </c:pt>
              </c:numCache>
            </c:numRef>
          </c:val>
        </c:ser>
        <c:ser>
          <c:idx val="1"/>
          <c:order val="1"/>
          <c:tx>
            <c:strRef>
              <c:f>Sheet1!$C$86</c:f>
              <c:strCache>
                <c:ptCount val="1"/>
                <c:pt idx="0">
                  <c:v>HLA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Sheet1!$A$87:$A$90</c:f>
              <c:strCache>
                <c:ptCount val="4"/>
                <c:pt idx="0">
                  <c:v>Browsing</c:v>
                </c:pt>
                <c:pt idx="1">
                  <c:v>Retrieving</c:v>
                </c:pt>
                <c:pt idx="2">
                  <c:v>Obs. proposals</c:v>
                </c:pt>
                <c:pt idx="3">
                  <c:v>Other</c:v>
                </c:pt>
              </c:strCache>
            </c:strRef>
          </c:cat>
          <c:val>
            <c:numRef>
              <c:f>Sheet1!$C$87:$C$90</c:f>
              <c:numCache>
                <c:formatCode>General</c:formatCode>
                <c:ptCount val="4"/>
                <c:pt idx="0">
                  <c:v>69.0</c:v>
                </c:pt>
                <c:pt idx="1">
                  <c:v>45.0</c:v>
                </c:pt>
                <c:pt idx="2">
                  <c:v>35.0</c:v>
                </c:pt>
                <c:pt idx="3">
                  <c:v>35.0</c:v>
                </c:pt>
              </c:numCache>
            </c:numRef>
          </c:val>
        </c:ser>
        <c:ser>
          <c:idx val="2"/>
          <c:order val="2"/>
          <c:tx>
            <c:strRef>
              <c:f>Sheet1!$D$86</c:f>
              <c:strCache>
                <c:ptCount val="1"/>
                <c:pt idx="0">
                  <c:v>GALEX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Sheet1!$A$87:$A$90</c:f>
              <c:strCache>
                <c:ptCount val="4"/>
                <c:pt idx="0">
                  <c:v>Browsing</c:v>
                </c:pt>
                <c:pt idx="1">
                  <c:v>Retrieving</c:v>
                </c:pt>
                <c:pt idx="2">
                  <c:v>Obs. proposals</c:v>
                </c:pt>
                <c:pt idx="3">
                  <c:v>Other</c:v>
                </c:pt>
              </c:strCache>
            </c:strRef>
          </c:cat>
          <c:val>
            <c:numRef>
              <c:f>Sheet1!$D$87:$D$90</c:f>
              <c:numCache>
                <c:formatCode>General</c:formatCode>
                <c:ptCount val="4"/>
                <c:pt idx="0">
                  <c:v>47.0</c:v>
                </c:pt>
                <c:pt idx="1">
                  <c:v>37.0</c:v>
                </c:pt>
                <c:pt idx="2">
                  <c:v>29.0</c:v>
                </c:pt>
                <c:pt idx="3">
                  <c:v>20.0</c:v>
                </c:pt>
              </c:numCache>
            </c:numRef>
          </c:val>
        </c:ser>
        <c:ser>
          <c:idx val="3"/>
          <c:order val="3"/>
          <c:tx>
            <c:strRef>
              <c:f>Sheet1!$E$86</c:f>
              <c:strCache>
                <c:ptCount val="1"/>
                <c:pt idx="0">
                  <c:v>VO</c:v>
                </c:pt>
              </c:strCache>
            </c:strRef>
          </c:tx>
          <c:invertIfNegative val="0"/>
          <c:cat>
            <c:strRef>
              <c:f>Sheet1!$A$87:$A$90</c:f>
              <c:strCache>
                <c:ptCount val="4"/>
                <c:pt idx="0">
                  <c:v>Browsing</c:v>
                </c:pt>
                <c:pt idx="1">
                  <c:v>Retrieving</c:v>
                </c:pt>
                <c:pt idx="2">
                  <c:v>Obs. proposals</c:v>
                </c:pt>
                <c:pt idx="3">
                  <c:v>Other</c:v>
                </c:pt>
              </c:strCache>
            </c:strRef>
          </c:cat>
          <c:val>
            <c:numRef>
              <c:f>Sheet1!$E$87:$E$90</c:f>
              <c:numCache>
                <c:formatCode>General</c:formatCode>
                <c:ptCount val="4"/>
                <c:pt idx="0">
                  <c:v>19.0</c:v>
                </c:pt>
                <c:pt idx="1">
                  <c:v>11.0</c:v>
                </c:pt>
                <c:pt idx="2">
                  <c:v>7.0</c:v>
                </c:pt>
                <c:pt idx="3">
                  <c:v>7.0</c:v>
                </c:pt>
              </c:numCache>
            </c:numRef>
          </c:val>
        </c:ser>
        <c:ser>
          <c:idx val="4"/>
          <c:order val="4"/>
          <c:tx>
            <c:strRef>
              <c:f>Sheet1!$F$86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cat>
            <c:strRef>
              <c:f>Sheet1!$A$87:$A$90</c:f>
              <c:strCache>
                <c:ptCount val="4"/>
                <c:pt idx="0">
                  <c:v>Browsing</c:v>
                </c:pt>
                <c:pt idx="1">
                  <c:v>Retrieving</c:v>
                </c:pt>
                <c:pt idx="2">
                  <c:v>Obs. proposals</c:v>
                </c:pt>
                <c:pt idx="3">
                  <c:v>Other</c:v>
                </c:pt>
              </c:strCache>
            </c:strRef>
          </c:cat>
          <c:val>
            <c:numRef>
              <c:f>Sheet1!$F$87:$F$90</c:f>
              <c:numCache>
                <c:formatCode>General</c:formatCode>
                <c:ptCount val="4"/>
                <c:pt idx="0">
                  <c:v>14.0</c:v>
                </c:pt>
                <c:pt idx="1">
                  <c:v>11.0</c:v>
                </c:pt>
                <c:pt idx="2">
                  <c:v>11.0</c:v>
                </c:pt>
                <c:pt idx="3">
                  <c:v>11.0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28368792"/>
        <c:axId val="2111036152"/>
        <c:axId val="0"/>
      </c:bar3DChart>
      <c:catAx>
        <c:axId val="2028368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11036152"/>
        <c:crosses val="autoZero"/>
        <c:auto val="1"/>
        <c:lblAlgn val="ctr"/>
        <c:lblOffset val="100"/>
        <c:noMultiLvlLbl val="0"/>
      </c:catAx>
      <c:valAx>
        <c:axId val="21110361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number of responses</a:t>
                </a:r>
              </a:p>
            </c:rich>
          </c:tx>
          <c:layout>
            <c:manualLayout>
              <c:xMode val="edge"/>
              <c:yMode val="edge"/>
              <c:x val="0.000510922190503079"/>
              <c:y val="0.2593256051326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28368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6928466054804"/>
          <c:y val="0.0679115998425322"/>
          <c:w val="0.179994144158275"/>
          <c:h val="0.279294803672408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242</a:t>
            </a:r>
            <a:r>
              <a:rPr lang="en-US" baseline="0"/>
              <a:t> responses</a:t>
            </a:r>
          </a:p>
        </c:rich>
      </c:tx>
      <c:layout>
        <c:manualLayout>
          <c:xMode val="edge"/>
          <c:yMode val="edge"/>
          <c:x val="0.0589681733741486"/>
          <c:y val="0.0333333333333333"/>
        </c:manualLayout>
      </c:layout>
      <c:overlay val="1"/>
    </c:title>
    <c:autoTitleDeleted val="0"/>
    <c:view3D>
      <c:rotX val="72"/>
      <c:rotY val="246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1"/>
          <c:order val="1"/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Sheet1!$A$105:$A$108</c:f>
              <c:strCache>
                <c:ptCount val="4"/>
                <c:pt idx="0">
                  <c:v>Good</c:v>
                </c:pt>
                <c:pt idx="1">
                  <c:v>Some trouble</c:v>
                </c:pt>
                <c:pt idx="2">
                  <c:v>Often trouble</c:v>
                </c:pt>
                <c:pt idx="3">
                  <c:v>Major trouble</c:v>
                </c:pt>
              </c:strCache>
            </c:strRef>
          </c:cat>
          <c:val>
            <c:numRef>
              <c:f>Sheet1!$B$105:$B$108</c:f>
              <c:numCache>
                <c:formatCode>General</c:formatCode>
                <c:ptCount val="4"/>
                <c:pt idx="0">
                  <c:v>138.0</c:v>
                </c:pt>
                <c:pt idx="1">
                  <c:v>89.0</c:v>
                </c:pt>
                <c:pt idx="2">
                  <c:v>11.0</c:v>
                </c:pt>
                <c:pt idx="3">
                  <c:v>4.0</c:v>
                </c:pt>
              </c:numCache>
            </c:numRef>
          </c:val>
        </c:ser>
        <c:ser>
          <c:idx val="0"/>
          <c:order val="0"/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Sheet1!$A$105:$A$108</c:f>
              <c:strCache>
                <c:ptCount val="4"/>
                <c:pt idx="0">
                  <c:v>Good</c:v>
                </c:pt>
                <c:pt idx="1">
                  <c:v>Some trouble</c:v>
                </c:pt>
                <c:pt idx="2">
                  <c:v>Often trouble</c:v>
                </c:pt>
                <c:pt idx="3">
                  <c:v>Major trouble</c:v>
                </c:pt>
              </c:strCache>
            </c:strRef>
          </c:cat>
          <c:val>
            <c:numRef>
              <c:f>Sheet1!$B$105:$B$108</c:f>
              <c:numCache>
                <c:formatCode>General</c:formatCode>
                <c:ptCount val="4"/>
                <c:pt idx="0">
                  <c:v>138.0</c:v>
                </c:pt>
                <c:pt idx="1">
                  <c:v>89.0</c:v>
                </c:pt>
                <c:pt idx="2">
                  <c:v>11.0</c:v>
                </c:pt>
                <c:pt idx="3">
                  <c:v>4.0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201 responses</a:t>
            </a:r>
          </a:p>
        </c:rich>
      </c:tx>
      <c:layout>
        <c:manualLayout>
          <c:xMode val="edge"/>
          <c:yMode val="edge"/>
          <c:x val="0.0572584833788285"/>
          <c:y val="0.0416666666666667"/>
        </c:manualLayout>
      </c:layout>
      <c:overlay val="1"/>
    </c:title>
    <c:autoTitleDeleted val="0"/>
    <c:view3D>
      <c:rotX val="72"/>
      <c:rotY val="246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Sheet1!$A$132:$A$134</c:f>
              <c:strCache>
                <c:ptCount val="3"/>
                <c:pt idx="0">
                  <c:v>Very useful</c:v>
                </c:pt>
                <c:pt idx="1">
                  <c:v>Somewhat useful</c:v>
                </c:pt>
                <c:pt idx="2">
                  <c:v>Not useful</c:v>
                </c:pt>
              </c:strCache>
            </c:strRef>
          </c:cat>
          <c:val>
            <c:numRef>
              <c:f>Sheet1!$B$132:$B$134</c:f>
              <c:numCache>
                <c:formatCode>General</c:formatCode>
                <c:ptCount val="3"/>
                <c:pt idx="0">
                  <c:v>73.0</c:v>
                </c:pt>
                <c:pt idx="1">
                  <c:v>104.0</c:v>
                </c:pt>
                <c:pt idx="2">
                  <c:v>24.0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257 responses</a:t>
            </a:r>
          </a:p>
        </c:rich>
      </c:tx>
      <c:layout>
        <c:manualLayout>
          <c:xMode val="edge"/>
          <c:yMode val="edge"/>
          <c:x val="0.0589681733741486"/>
          <c:y val="0.0388888888888889"/>
        </c:manualLayout>
      </c:layout>
      <c:overlay val="1"/>
    </c:title>
    <c:autoTitleDeleted val="0"/>
    <c:view3D>
      <c:rotX val="72"/>
      <c:rotY val="246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Sheet1!$A$151:$A$154</c:f>
              <c:strCache>
                <c:ptCount val="4"/>
                <c:pt idx="0">
                  <c:v>More image display</c:v>
                </c:pt>
                <c:pt idx="1">
                  <c:v>More catalogs</c:v>
                </c:pt>
                <c:pt idx="2">
                  <c:v>More spectral tools</c:v>
                </c:pt>
                <c:pt idx="3">
                  <c:v>Other</c:v>
                </c:pt>
              </c:strCache>
            </c:strRef>
          </c:cat>
          <c:val>
            <c:numRef>
              <c:f>Sheet1!$B$151:$B$154</c:f>
              <c:numCache>
                <c:formatCode>General</c:formatCode>
                <c:ptCount val="4"/>
                <c:pt idx="0">
                  <c:v>86.0</c:v>
                </c:pt>
                <c:pt idx="1">
                  <c:v>81.0</c:v>
                </c:pt>
                <c:pt idx="2">
                  <c:v>81.0</c:v>
                </c:pt>
                <c:pt idx="3">
                  <c:v>9.0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E7510-6E08-984F-9E41-B83C4DBE05C0}" type="datetimeFigureOut">
              <a:rPr lang="en-US" smtClean="0"/>
              <a:t>11/29/14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093D1-AC22-874A-B2FA-42FB574DA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7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093D1-AC22-874A-B2FA-42FB574DAB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39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8818" y="1395412"/>
            <a:ext cx="7409381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1184" y="3009899"/>
            <a:ext cx="6041216" cy="222743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08473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9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6182" y="274638"/>
            <a:ext cx="5440817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9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7284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705" y="4406900"/>
            <a:ext cx="740400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705" y="2906713"/>
            <a:ext cx="740400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71893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9364" y="1600200"/>
            <a:ext cx="3651915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96" y="1600200"/>
            <a:ext cx="3651203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9605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364" y="1535113"/>
            <a:ext cx="36519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9363" y="2174874"/>
            <a:ext cx="3651915" cy="418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97" y="1535113"/>
            <a:ext cx="365120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5597" y="2174875"/>
            <a:ext cx="3651203" cy="4181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31368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4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5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320" y="273050"/>
            <a:ext cx="313382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1641" y="273050"/>
            <a:ext cx="4365157" cy="60833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8320" y="1435100"/>
            <a:ext cx="3133822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1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9364" y="274638"/>
            <a:ext cx="7587435" cy="1143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364" y="1600201"/>
            <a:ext cx="7587435" cy="475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AB531-F53D-5042-AFEC-7279F3F47FE9}" type="datetimeFigureOut">
              <a:rPr lang="en-US" smtClean="0"/>
              <a:t>11/29/14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87136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Relationship Id="rId3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MAST User Survey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Anton Koekemoer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38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7. MAST Portal:</a:t>
            </a:r>
            <a:r>
              <a:rPr lang="en-US" sz="2800" dirty="0" smtClean="0"/>
              <a:t> </a:t>
            </a:r>
            <a:r>
              <a:rPr lang="en-US" sz="2800" dirty="0"/>
              <a:t>How useful would you find the MAST Data Discovery Portal for your research?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8652379"/>
              </p:ext>
            </p:extLst>
          </p:nvPr>
        </p:nvGraphicFramePr>
        <p:xfrm>
          <a:off x="1836963" y="1417638"/>
          <a:ext cx="6432549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3641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9365" y="274638"/>
            <a:ext cx="7746134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7. MAST Portal: </a:t>
            </a:r>
            <a:r>
              <a:rPr lang="en-US" sz="2800" dirty="0"/>
              <a:t>What additional features would you find useful for the MAST Data Discovery Portal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107597"/>
              </p:ext>
            </p:extLst>
          </p:nvPr>
        </p:nvGraphicFramePr>
        <p:xfrm>
          <a:off x="1827891" y="1417638"/>
          <a:ext cx="6399893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4732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99364" y="426357"/>
            <a:ext cx="7587435" cy="5929994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sz="2000" dirty="0"/>
              <a:t>Yes, advanced spectroscopic tools are needed: for example the possibility to combine/overlap different </a:t>
            </a:r>
            <a:r>
              <a:rPr lang="en-US" sz="2000" dirty="0" smtClean="0"/>
              <a:t>datasets</a:t>
            </a:r>
            <a:endParaRPr lang="en-US" sz="2000" dirty="0"/>
          </a:p>
          <a:p>
            <a:pPr>
              <a:spcBef>
                <a:spcPts val="1000"/>
              </a:spcBef>
            </a:pPr>
            <a:r>
              <a:rPr lang="en-US" sz="2000" dirty="0"/>
              <a:t>I know it is asking </a:t>
            </a:r>
            <a:r>
              <a:rPr lang="en-US" sz="2000" dirty="0" smtClean="0"/>
              <a:t>a lot </a:t>
            </a:r>
            <a:r>
              <a:rPr lang="en-US" sz="2000" dirty="0"/>
              <a:t>at this early stage, but I do Solar System research, and there are very few features for making planetary science easier. This applies to almost every step in the process. I am very hopeful that the new Portal will more easily incorporate features for moving targets, even if they are only added later. If we can overlay star/galaxy catalogs we should be able to overlay ephemerides for every object in a </a:t>
            </a:r>
            <a:r>
              <a:rPr lang="en-US" sz="2000" dirty="0" smtClean="0"/>
              <a:t>moving </a:t>
            </a:r>
            <a:r>
              <a:rPr lang="en-US" sz="2000" dirty="0"/>
              <a:t>target image (primary target and secondary objects, like nearby moons)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Bef>
                <a:spcPts val="1000"/>
              </a:spcBef>
            </a:pPr>
            <a:r>
              <a:rPr lang="en-US" sz="2000" dirty="0" smtClean="0"/>
              <a:t>This </a:t>
            </a:r>
            <a:r>
              <a:rPr lang="en-US" sz="2000" dirty="0"/>
              <a:t>service is very slow and not </a:t>
            </a:r>
            <a:r>
              <a:rPr lang="en-US" sz="2000" dirty="0" smtClean="0"/>
              <a:t>intuitive</a:t>
            </a:r>
            <a:endParaRPr lang="en-US" sz="2000" dirty="0"/>
          </a:p>
          <a:p>
            <a:pPr>
              <a:spcBef>
                <a:spcPts val="1000"/>
              </a:spcBef>
            </a:pPr>
            <a:r>
              <a:rPr lang="en-US" sz="2000" dirty="0"/>
              <a:t>This is awesome and extremely useful. 1) Filter/spectral element as a default column in the main table is a must 2) Scrolling the table frames via </a:t>
            </a:r>
            <a:r>
              <a:rPr lang="en-US" sz="2000" dirty="0" err="1"/>
              <a:t>trackpad</a:t>
            </a:r>
            <a:r>
              <a:rPr lang="en-US" sz="2000" dirty="0"/>
              <a:t> (</a:t>
            </a:r>
            <a:r>
              <a:rPr lang="en-US" sz="2000" dirty="0" err="1"/>
              <a:t>mousewheel</a:t>
            </a:r>
            <a:r>
              <a:rPr lang="en-US" sz="2000" dirty="0"/>
              <a:t>?) in both x and y directions (I typically use a mac laptop). Having to grab the very thin scrollbar thumbs in the table views is annoying. 3) WFC3 data doesn't appear to be in the database yet.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8522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9364" y="274637"/>
            <a:ext cx="7587435" cy="1871981"/>
          </a:xfrm>
        </p:spPr>
        <p:txBody>
          <a:bodyPr>
            <a:noAutofit/>
          </a:bodyPr>
          <a:lstStyle/>
          <a:p>
            <a:r>
              <a:rPr lang="en-US" sz="2800" b="1" dirty="0"/>
              <a:t>8. We have recently provided access to the SWIFT </a:t>
            </a:r>
            <a:r>
              <a:rPr lang="en-US" sz="2800" b="1" dirty="0" smtClean="0"/>
              <a:t>UVOT - </a:t>
            </a:r>
            <a:r>
              <a:rPr lang="en-US" sz="2800" dirty="0"/>
              <a:t>How useful would you find these data for your </a:t>
            </a:r>
            <a:r>
              <a:rPr lang="en-US" sz="2800" dirty="0" smtClean="0"/>
              <a:t>research?</a:t>
            </a:r>
            <a:endParaRPr lang="en-US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7727174"/>
              </p:ext>
            </p:extLst>
          </p:nvPr>
        </p:nvGraphicFramePr>
        <p:xfrm>
          <a:off x="1836963" y="1605643"/>
          <a:ext cx="6432549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0224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9. Please rate the usefulness of the following GALEX tools:</a:t>
            </a:r>
            <a:endParaRPr lang="en-US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4822003"/>
              </p:ext>
            </p:extLst>
          </p:nvPr>
        </p:nvGraphicFramePr>
        <p:xfrm>
          <a:off x="1836511" y="1417638"/>
          <a:ext cx="6400346" cy="4564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3636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Q9 – some of the comments received: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99364" y="1417638"/>
            <a:ext cx="7587435" cy="4938713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en-US" sz="2200" dirty="0" err="1"/>
              <a:t>GALEXView</a:t>
            </a:r>
            <a:r>
              <a:rPr lang="en-US" sz="2200" dirty="0"/>
              <a:t> should display NUV and FUV images separately (the combined image is not useful for research</a:t>
            </a:r>
            <a:r>
              <a:rPr lang="en-US" sz="2200" dirty="0" smtClean="0"/>
              <a:t>)</a:t>
            </a:r>
            <a:endParaRPr lang="en-US" sz="2200" dirty="0"/>
          </a:p>
          <a:p>
            <a:pPr>
              <a:spcBef>
                <a:spcPts val="1000"/>
              </a:spcBef>
            </a:pPr>
            <a:r>
              <a:rPr lang="en-US" sz="2200" dirty="0"/>
              <a:t>Make it easier to tell how to download fits files, both raw and as </a:t>
            </a:r>
            <a:r>
              <a:rPr lang="en-US" sz="2200" dirty="0" err="1"/>
              <a:t>coadds</a:t>
            </a:r>
            <a:r>
              <a:rPr lang="en-US" sz="2200" dirty="0"/>
              <a:t>, in </a:t>
            </a:r>
            <a:r>
              <a:rPr lang="en-US" sz="2200" dirty="0" err="1" smtClean="0"/>
              <a:t>GALEXView</a:t>
            </a:r>
            <a:endParaRPr lang="en-US" sz="2200" dirty="0"/>
          </a:p>
          <a:p>
            <a:pPr>
              <a:spcBef>
                <a:spcPts val="1000"/>
              </a:spcBef>
            </a:pPr>
            <a:r>
              <a:rPr lang="en-US" sz="2200" dirty="0"/>
              <a:t>I appreciate the possibility to retrieve list of objects around a LIST of positions, which I do nicely with </a:t>
            </a:r>
            <a:r>
              <a:rPr lang="en-US" sz="2200" dirty="0" err="1" smtClean="0"/>
              <a:t>CasJobs</a:t>
            </a:r>
            <a:endParaRPr lang="en-US" sz="2200" dirty="0"/>
          </a:p>
          <a:p>
            <a:pPr>
              <a:spcBef>
                <a:spcPts val="1000"/>
              </a:spcBef>
            </a:pPr>
            <a:r>
              <a:rPr lang="en-US" sz="2200" dirty="0" err="1"/>
              <a:t>GALEXview</a:t>
            </a:r>
            <a:r>
              <a:rPr lang="en-US" sz="2200" dirty="0"/>
              <a:t> is not intuitive. I think that the old (SDSS-like) navigator tool (that as far as I can tell you are not supporting anymore) was far better and simpler to use</a:t>
            </a:r>
            <a:r>
              <a:rPr lang="en-US" sz="2200" dirty="0" smtClean="0"/>
              <a:t>.</a:t>
            </a:r>
            <a:endParaRPr lang="en-US" sz="2200" dirty="0"/>
          </a:p>
          <a:p>
            <a:pPr>
              <a:spcBef>
                <a:spcPts val="1000"/>
              </a:spcBef>
            </a:pPr>
            <a:r>
              <a:rPr lang="en-US" sz="2200" dirty="0" err="1"/>
              <a:t>GALEXView</a:t>
            </a:r>
            <a:r>
              <a:rPr lang="en-US" sz="2200" dirty="0"/>
              <a:t> is great!</a:t>
            </a:r>
          </a:p>
        </p:txBody>
      </p:sp>
    </p:spTree>
    <p:extLst>
      <p:ext uri="{BB962C8B-B14F-4D97-AF65-F5344CB8AC3E}">
        <p14:creationId xmlns:p14="http://schemas.microsoft.com/office/powerpoint/2010/main" val="2165385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10. As part of GALEX Close out activities.... Any items to be included?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9364" y="1279071"/>
            <a:ext cx="7587435" cy="5578929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en-US" sz="1800" dirty="0"/>
              <a:t>Preview of image </a:t>
            </a:r>
            <a:r>
              <a:rPr lang="en-US" sz="1800" dirty="0" smtClean="0"/>
              <a:t>files</a:t>
            </a:r>
            <a:endParaRPr lang="en-US" sz="1800" dirty="0"/>
          </a:p>
          <a:p>
            <a:pPr>
              <a:spcBef>
                <a:spcPts val="800"/>
              </a:spcBef>
            </a:pPr>
            <a:r>
              <a:rPr lang="en-US" sz="1800" dirty="0" smtClean="0"/>
              <a:t>Easily </a:t>
            </a:r>
            <a:r>
              <a:rPr lang="en-US" sz="1800" dirty="0"/>
              <a:t>viewed map of GALEX </a:t>
            </a:r>
            <a:r>
              <a:rPr lang="en-US" sz="1800" dirty="0" smtClean="0"/>
              <a:t>coverage</a:t>
            </a:r>
            <a:endParaRPr lang="en-US" sz="1800" dirty="0"/>
          </a:p>
          <a:p>
            <a:pPr>
              <a:spcBef>
                <a:spcPts val="800"/>
              </a:spcBef>
            </a:pPr>
            <a:r>
              <a:rPr lang="en-US" sz="1800" dirty="0"/>
              <a:t>The GALEX catalog should contain co-added fluxes for sources imaged multiple times, i.e. one unique match, not AIS/MIS/DIS separately. Aperture photometry based on optical catalogs of better resolution (e.g. SDSS) is superior to source finding on GALEX images</a:t>
            </a:r>
            <a:r>
              <a:rPr lang="en-US" sz="1800" dirty="0" smtClean="0"/>
              <a:t>.</a:t>
            </a:r>
            <a:endParaRPr lang="en-US" sz="1800" dirty="0"/>
          </a:p>
          <a:p>
            <a:pPr>
              <a:spcBef>
                <a:spcPts val="800"/>
              </a:spcBef>
            </a:pPr>
            <a:r>
              <a:rPr lang="en-US" sz="1800" dirty="0"/>
              <a:t>Final combined versions and sky background estimates are critical for my </a:t>
            </a:r>
            <a:r>
              <a:rPr lang="en-US" sz="1800" dirty="0" smtClean="0"/>
              <a:t>science</a:t>
            </a:r>
            <a:endParaRPr lang="en-US" sz="1800" dirty="0"/>
          </a:p>
          <a:p>
            <a:pPr>
              <a:spcBef>
                <a:spcPts val="800"/>
              </a:spcBef>
            </a:pPr>
            <a:r>
              <a:rPr lang="en-US" sz="1800" dirty="0" smtClean="0"/>
              <a:t>Better </a:t>
            </a:r>
            <a:r>
              <a:rPr lang="en-US" sz="1800" dirty="0"/>
              <a:t>description of the various fields in the scheme browser. Last time I searched for the scheme browser it took me 30 min to find it in your website... A page that describe how the data is archived so people interested in letting their machines retrieve the data can do it easily</a:t>
            </a:r>
            <a:r>
              <a:rPr lang="en-US" sz="1800" dirty="0" smtClean="0"/>
              <a:t>.</a:t>
            </a:r>
            <a:endParaRPr lang="en-US" sz="1800" dirty="0"/>
          </a:p>
          <a:p>
            <a:pPr>
              <a:spcBef>
                <a:spcPts val="800"/>
              </a:spcBef>
            </a:pPr>
            <a:r>
              <a:rPr lang="en-US" sz="1800" dirty="0"/>
              <a:t>Background characterization, including uncertainties; be sure to capture all uncertainties-catalog measurements alone are insufficient; capture methods for determining apertures of extended </a:t>
            </a:r>
            <a:r>
              <a:rPr lang="en-US" sz="1800" dirty="0" smtClean="0"/>
              <a:t>sources</a:t>
            </a:r>
            <a:endParaRPr lang="en-US" sz="1800" dirty="0"/>
          </a:p>
          <a:p>
            <a:pPr>
              <a:spcBef>
                <a:spcPts val="800"/>
              </a:spcBef>
            </a:pPr>
            <a:r>
              <a:rPr lang="en-US" sz="1800" dirty="0"/>
              <a:t>I am not happy with the GALEX photometry catalogs, so I would like software to allow more individualized </a:t>
            </a:r>
            <a:r>
              <a:rPr lang="en-US" sz="1800" dirty="0" smtClean="0"/>
              <a:t>photometry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18370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11. </a:t>
            </a:r>
            <a:r>
              <a:rPr lang="en-US" b="1" dirty="0" smtClean="0"/>
              <a:t>Hubble </a:t>
            </a:r>
            <a:r>
              <a:rPr lang="en-US" b="1" dirty="0"/>
              <a:t>Source </a:t>
            </a:r>
            <a:r>
              <a:rPr lang="en-US" b="1" dirty="0" smtClean="0"/>
              <a:t>Catalog: </a:t>
            </a:r>
            <a:r>
              <a:rPr lang="en-US" dirty="0"/>
              <a:t>How frequently do you think you would use the HSC for your research?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3939254"/>
              </p:ext>
            </p:extLst>
          </p:nvPr>
        </p:nvGraphicFramePr>
        <p:xfrm>
          <a:off x="1827892" y="1417638"/>
          <a:ext cx="6432549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9110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11. Hubble Source Catalog</a:t>
            </a:r>
            <a:r>
              <a:rPr lang="en-US" b="1" dirty="0"/>
              <a:t>:</a:t>
            </a:r>
            <a:r>
              <a:rPr lang="en-US" b="1" dirty="0" smtClean="0"/>
              <a:t> </a:t>
            </a:r>
            <a:r>
              <a:rPr lang="en-US" dirty="0"/>
              <a:t>What modes might you want to use in interacting with this catalog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7303250"/>
              </p:ext>
            </p:extLst>
          </p:nvPr>
        </p:nvGraphicFramePr>
        <p:xfrm>
          <a:off x="1835234" y="1417638"/>
          <a:ext cx="6393136" cy="4568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6033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12. Please rate the usefulness of these HLA tools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5778080"/>
              </p:ext>
            </p:extLst>
          </p:nvPr>
        </p:nvGraphicFramePr>
        <p:xfrm>
          <a:off x="898072" y="1417637"/>
          <a:ext cx="8245928" cy="4569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3348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1. How </a:t>
            </a:r>
            <a:r>
              <a:rPr lang="en-US" sz="2800" b="1" dirty="0"/>
              <a:t>often have you used MAST in the past 12 </a:t>
            </a:r>
            <a:r>
              <a:rPr lang="en-US" sz="2800" b="1" dirty="0" smtClean="0"/>
              <a:t>months?</a:t>
            </a:r>
            <a:endParaRPr lang="en-US" sz="28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950763"/>
              </p:ext>
            </p:extLst>
          </p:nvPr>
        </p:nvGraphicFramePr>
        <p:xfrm>
          <a:off x="1832428" y="1417637"/>
          <a:ext cx="6395358" cy="4569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26150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13. Please rate the usefulness of the following HLA data products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7236586"/>
              </p:ext>
            </p:extLst>
          </p:nvPr>
        </p:nvGraphicFramePr>
        <p:xfrm>
          <a:off x="907142" y="1417638"/>
          <a:ext cx="8236857" cy="456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6344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Q13 – some of the comments received: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9364" y="1417638"/>
            <a:ext cx="7587435" cy="4938713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en-US" sz="2000" dirty="0"/>
              <a:t>The HLA is very important to my research, and usually performs well. I do wish, however, that the previews showed something like the eventual *_</a:t>
            </a:r>
            <a:r>
              <a:rPr lang="en-US" sz="2000" dirty="0" err="1"/>
              <a:t>mos.fits</a:t>
            </a:r>
            <a:r>
              <a:rPr lang="en-US" sz="2000" dirty="0"/>
              <a:t> file for download. Also, accessing via FTP was really a hassle, and I'd have preferred an SFTP option on the stage.</a:t>
            </a:r>
          </a:p>
          <a:p>
            <a:pPr>
              <a:spcBef>
                <a:spcPts val="1000"/>
              </a:spcBef>
            </a:pPr>
            <a:r>
              <a:rPr lang="en-US" sz="2000" dirty="0"/>
              <a:t>I usually go to MAST to download the files I want (after browsing HLA).</a:t>
            </a:r>
          </a:p>
          <a:p>
            <a:pPr>
              <a:spcBef>
                <a:spcPts val="1000"/>
              </a:spcBef>
            </a:pPr>
            <a:r>
              <a:rPr lang="en-US" sz="2000" dirty="0" smtClean="0"/>
              <a:t>I </a:t>
            </a:r>
            <a:r>
              <a:rPr lang="en-US" sz="2000" dirty="0"/>
              <a:t>rarely use Level 2 images, since most HST images are dithered and can be thus drizzled (with little effort) to provide better spatial sampling. Level 3 are useful since making my own mosaics is time-consuming. Level 4 are useful in the web view, for quickly finding objects by color (e.g. dropout galaxies). I don't believe I've ever seen anything with Level 5 data. </a:t>
            </a:r>
          </a:p>
        </p:txBody>
      </p:sp>
    </p:spTree>
    <p:extLst>
      <p:ext uri="{BB962C8B-B14F-4D97-AF65-F5344CB8AC3E}">
        <p14:creationId xmlns:p14="http://schemas.microsoft.com/office/powerpoint/2010/main" val="14013102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14. If you have used </a:t>
            </a:r>
            <a:r>
              <a:rPr lang="en-US" b="1" dirty="0" err="1"/>
              <a:t>Kepler</a:t>
            </a:r>
            <a:r>
              <a:rPr lang="en-US" b="1" dirty="0"/>
              <a:t>, please rate your experience with the </a:t>
            </a:r>
            <a:r>
              <a:rPr lang="en-US" b="1" dirty="0" err="1"/>
              <a:t>Kepler</a:t>
            </a:r>
            <a:r>
              <a:rPr lang="en-US" b="1" dirty="0"/>
              <a:t> </a:t>
            </a:r>
            <a:r>
              <a:rPr lang="en-US" b="1" dirty="0" smtClean="0"/>
              <a:t>archive: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1772216"/>
              </p:ext>
            </p:extLst>
          </p:nvPr>
        </p:nvGraphicFramePr>
        <p:xfrm>
          <a:off x="1827893" y="1420133"/>
          <a:ext cx="6399892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5493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15. If you have used </a:t>
            </a:r>
            <a:r>
              <a:rPr lang="en-US" b="1" dirty="0" err="1"/>
              <a:t>Kepler</a:t>
            </a:r>
            <a:r>
              <a:rPr lang="en-US" b="1" dirty="0"/>
              <a:t>, please rate the usefulness of the following tools or </a:t>
            </a:r>
            <a:r>
              <a:rPr lang="en-US" b="1" dirty="0" smtClean="0"/>
              <a:t>datasets</a:t>
            </a:r>
            <a:r>
              <a:rPr lang="en-US" sz="2000" b="1" dirty="0" smtClean="0"/>
              <a:t> </a:t>
            </a:r>
            <a:r>
              <a:rPr lang="en-US" sz="2000" dirty="0" smtClean="0"/>
              <a:t>(</a:t>
            </a:r>
            <a:r>
              <a:rPr lang="en-US" sz="2000" dirty="0"/>
              <a:t>sorted according to responses)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1948150"/>
              </p:ext>
            </p:extLst>
          </p:nvPr>
        </p:nvGraphicFramePr>
        <p:xfrm>
          <a:off x="907142" y="1417638"/>
          <a:ext cx="8236857" cy="4569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8374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Q14 &amp; 15 – some of the comments received: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9364" y="1417638"/>
            <a:ext cx="7587435" cy="4938713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en-US" sz="2400" dirty="0"/>
              <a:t>Some things sorely need error bars. The contamination values for </a:t>
            </a:r>
            <a:r>
              <a:rPr lang="en-US" sz="2400" dirty="0" err="1"/>
              <a:t>Kepler</a:t>
            </a:r>
            <a:r>
              <a:rPr lang="en-US" sz="2400" dirty="0"/>
              <a:t> are almost useless. Generally speaking though, it's a great resource, and it is pretty easy access to the data itself. </a:t>
            </a:r>
          </a:p>
          <a:p>
            <a:pPr>
              <a:spcBef>
                <a:spcPts val="1000"/>
              </a:spcBef>
            </a:pPr>
            <a:r>
              <a:rPr lang="en-US" sz="2400" dirty="0"/>
              <a:t>It would be nice if I could download </a:t>
            </a:r>
            <a:r>
              <a:rPr lang="en-US" sz="2400" dirty="0" err="1"/>
              <a:t>Kepler</a:t>
            </a:r>
            <a:r>
              <a:rPr lang="en-US" sz="2400" dirty="0"/>
              <a:t> data </a:t>
            </a:r>
            <a:r>
              <a:rPr lang="en-US" sz="2400" dirty="0" smtClean="0"/>
              <a:t>that were </a:t>
            </a:r>
            <a:r>
              <a:rPr lang="en-US" sz="2400" dirty="0"/>
              <a:t>bundled differently than what is currently done. For instance, all KOIs over all quarters would be </a:t>
            </a:r>
            <a:r>
              <a:rPr lang="en-US" sz="2400" dirty="0" smtClean="0"/>
              <a:t>useful.</a:t>
            </a:r>
            <a:endParaRPr lang="en-US" sz="2400" dirty="0"/>
          </a:p>
          <a:p>
            <a:pPr>
              <a:spcBef>
                <a:spcPts val="1000"/>
              </a:spcBef>
            </a:pPr>
            <a:r>
              <a:rPr lang="en-US" sz="2400" dirty="0" smtClean="0"/>
              <a:t>Poor documentation.</a:t>
            </a:r>
            <a:endParaRPr lang="en-US" sz="2400" dirty="0"/>
          </a:p>
          <a:p>
            <a:pPr>
              <a:spcBef>
                <a:spcPts val="1000"/>
              </a:spcBef>
            </a:pPr>
            <a:r>
              <a:rPr lang="en-US" sz="2400" dirty="0"/>
              <a:t>Very useful, but improved cross-matching between the KIC and UBV survey of Everett et al. is sorely </a:t>
            </a:r>
            <a:r>
              <a:rPr lang="en-US" sz="2400" dirty="0" smtClean="0"/>
              <a:t>needed.</a:t>
            </a:r>
            <a:endParaRPr lang="en-US" sz="2400" dirty="0"/>
          </a:p>
          <a:p>
            <a:pPr>
              <a:spcBef>
                <a:spcPts val="1000"/>
              </a:spcBef>
            </a:pPr>
            <a:r>
              <a:rPr lang="en-US" sz="2400" dirty="0"/>
              <a:t>Ability to preview first few 'sample' lines of a fits binary file (e.g., </a:t>
            </a:r>
            <a:r>
              <a:rPr lang="en-US" sz="2400" dirty="0" err="1"/>
              <a:t>Kepler</a:t>
            </a:r>
            <a:r>
              <a:rPr lang="en-US" sz="2400" dirty="0"/>
              <a:t> light curves</a:t>
            </a:r>
            <a:r>
              <a:rPr lang="en-US" sz="2400" dirty="0" smtClean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4019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16. How important are the following current or planned features</a:t>
            </a:r>
            <a:r>
              <a:rPr lang="en-US" b="1" dirty="0" smtClean="0"/>
              <a:t>? </a:t>
            </a:r>
            <a:r>
              <a:rPr lang="en-US" dirty="0" smtClean="0"/>
              <a:t>(sorted according to responses)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0585235"/>
              </p:ext>
            </p:extLst>
          </p:nvPr>
        </p:nvGraphicFramePr>
        <p:xfrm>
          <a:off x="898071" y="1273175"/>
          <a:ext cx="8245929" cy="4777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16787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b="1" dirty="0" smtClean="0"/>
          </a:p>
          <a:p>
            <a:endParaRPr lang="en-US" sz="2400" b="1" dirty="0"/>
          </a:p>
          <a:p>
            <a:pPr marL="0" indent="0">
              <a:buNone/>
            </a:pPr>
            <a:r>
              <a:rPr lang="en-US" sz="3200" b="1" dirty="0" smtClean="0"/>
              <a:t>All the full survey results are maintained by MAST staff at </a:t>
            </a:r>
            <a:r>
              <a:rPr lang="en-US" sz="3200" b="1" dirty="0" err="1" smtClean="0"/>
              <a:t>STScI</a:t>
            </a:r>
            <a:r>
              <a:rPr lang="en-US" sz="3200" b="1" dirty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1555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2. Which missions did you access?</a:t>
            </a:r>
            <a:endParaRPr lang="en-US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1671706"/>
              </p:ext>
            </p:extLst>
          </p:nvPr>
        </p:nvGraphicFramePr>
        <p:xfrm>
          <a:off x="1011050" y="550115"/>
          <a:ext cx="5625309" cy="511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9180865"/>
              </p:ext>
            </p:extLst>
          </p:nvPr>
        </p:nvGraphicFramePr>
        <p:xfrm>
          <a:off x="5144536" y="2544447"/>
          <a:ext cx="4635500" cy="393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1334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3. If you retrieved data from MAST in the last 6 months, what did you think of the performance?</a:t>
            </a:r>
            <a:endParaRPr lang="en-US" sz="28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7360712"/>
              </p:ext>
            </p:extLst>
          </p:nvPr>
        </p:nvGraphicFramePr>
        <p:xfrm>
          <a:off x="1836511" y="1417638"/>
          <a:ext cx="6400346" cy="4564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3638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Q3 – some of the comments received: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99365" y="1417637"/>
            <a:ext cx="7318922" cy="4938713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sz="2400" dirty="0"/>
              <a:t>There was a period a few months ago when it would take about a day to retrieve data from MAST, but it has returned to normal.</a:t>
            </a:r>
          </a:p>
          <a:p>
            <a:pPr>
              <a:spcBef>
                <a:spcPts val="1000"/>
              </a:spcBef>
            </a:pPr>
            <a:r>
              <a:rPr lang="en-US" sz="2400" dirty="0" smtClean="0"/>
              <a:t>The </a:t>
            </a:r>
            <a:r>
              <a:rPr lang="en-US" sz="2400" dirty="0"/>
              <a:t>interface is very old and oriented to one data set at a time... painful. One cannot make general queries like ' find all the HST UV spectra of a set of cataclysmic </a:t>
            </a:r>
            <a:r>
              <a:rPr lang="en-US" sz="2400" dirty="0" smtClean="0"/>
              <a:t>variables’</a:t>
            </a:r>
            <a:endParaRPr lang="en-US" sz="2400" dirty="0"/>
          </a:p>
          <a:p>
            <a:pPr>
              <a:spcBef>
                <a:spcPts val="1000"/>
              </a:spcBef>
            </a:pPr>
            <a:r>
              <a:rPr lang="en-US" sz="2400" dirty="0" smtClean="0"/>
              <a:t>Please</a:t>
            </a:r>
            <a:r>
              <a:rPr lang="en-US" sz="2400" dirty="0"/>
              <a:t>, implement `</a:t>
            </a:r>
            <a:r>
              <a:rPr lang="en-US" sz="2400" dirty="0" err="1"/>
              <a:t>sftp</a:t>
            </a:r>
            <a:r>
              <a:rPr lang="en-US" sz="2400" dirty="0"/>
              <a:t>' for the STAGE disk. Those of us behind firewalls have hard time retrieving data through `ftp'</a:t>
            </a:r>
          </a:p>
        </p:txBody>
      </p:sp>
    </p:spTree>
    <p:extLst>
      <p:ext uri="{BB962C8B-B14F-4D97-AF65-F5344CB8AC3E}">
        <p14:creationId xmlns:p14="http://schemas.microsoft.com/office/powerpoint/2010/main" val="2527742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/>
              <a:t>4. Please rank your MAST usage that is related to the following activities:</a:t>
            </a:r>
            <a:endParaRPr lang="en-US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0151499"/>
              </p:ext>
            </p:extLst>
          </p:nvPr>
        </p:nvGraphicFramePr>
        <p:xfrm>
          <a:off x="1836511" y="1417638"/>
          <a:ext cx="6400346" cy="4564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8728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/>
              <a:t>5. Which MAST interfaces do you commonly </a:t>
            </a:r>
            <a:r>
              <a:rPr lang="en-US" sz="2800" b="1" dirty="0" smtClean="0"/>
              <a:t>use?</a:t>
            </a:r>
            <a:endParaRPr lang="en-US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4087138"/>
              </p:ext>
            </p:extLst>
          </p:nvPr>
        </p:nvGraphicFramePr>
        <p:xfrm>
          <a:off x="1836511" y="1417638"/>
          <a:ext cx="6400346" cy="4564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3395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9364" y="274638"/>
            <a:ext cx="7746134" cy="1335326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6. Please describe </a:t>
            </a:r>
            <a:r>
              <a:rPr lang="en-US" sz="3100" b="1" dirty="0" smtClean="0"/>
              <a:t>your experience </a:t>
            </a:r>
            <a:r>
              <a:rPr lang="en-US" sz="3100" b="1" dirty="0"/>
              <a:t>with MAST documentation</a:t>
            </a:r>
            <a:endParaRPr lang="en-US" sz="31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1472584"/>
              </p:ext>
            </p:extLst>
          </p:nvPr>
        </p:nvGraphicFramePr>
        <p:xfrm>
          <a:off x="1827892" y="1460500"/>
          <a:ext cx="6399893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7656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Q6 – some of the comments received: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99364" y="1417638"/>
            <a:ext cx="7587435" cy="4938713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en-US" sz="2400" dirty="0"/>
              <a:t>A little clearer method to the handbooks would be nice. Perhaps a way to search the text of these within MAST, rather than having to go to Google</a:t>
            </a:r>
            <a:r>
              <a:rPr lang="en-US" sz="2400" dirty="0" smtClean="0"/>
              <a:t>.</a:t>
            </a:r>
          </a:p>
          <a:p>
            <a:pPr>
              <a:spcBef>
                <a:spcPts val="1000"/>
              </a:spcBef>
            </a:pPr>
            <a:r>
              <a:rPr lang="en-US" sz="2400" dirty="0" smtClean="0"/>
              <a:t>A </a:t>
            </a:r>
            <a:r>
              <a:rPr lang="en-US" sz="2400" dirty="0"/>
              <a:t>central repository webpage with all documentation and a clear link to such a page would be immensely </a:t>
            </a:r>
            <a:r>
              <a:rPr lang="en-US" sz="2400" dirty="0" smtClean="0"/>
              <a:t>useful.</a:t>
            </a:r>
            <a:endParaRPr lang="en-US" sz="2400" dirty="0"/>
          </a:p>
          <a:p>
            <a:pPr>
              <a:spcBef>
                <a:spcPts val="1000"/>
              </a:spcBef>
            </a:pPr>
            <a:r>
              <a:rPr lang="en-US" sz="2400" dirty="0"/>
              <a:t>I haven't looked for MAST documentation. However, while using HLA, I have frequently wondered about things such as what syntax to use to better filter things and had a hard time finding such information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spcBef>
                <a:spcPts val="1000"/>
              </a:spcBef>
            </a:pPr>
            <a:r>
              <a:rPr lang="en-US" sz="2400" dirty="0"/>
              <a:t>In general the interfaces are obvious enough so I don't need to look for </a:t>
            </a:r>
            <a:r>
              <a:rPr lang="en-US" sz="2400" dirty="0" smtClean="0"/>
              <a:t>documentation.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4823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1886</TotalTime>
  <Words>1340</Words>
  <Application>Microsoft Macintosh PowerPoint</Application>
  <PresentationFormat>On-screen Show (4:3)</PresentationFormat>
  <Paragraphs>77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MAST User Survey 2012</vt:lpstr>
      <vt:lpstr>1. How often have you used MAST in the past 12 months?</vt:lpstr>
      <vt:lpstr>2. Which missions did you access?</vt:lpstr>
      <vt:lpstr>3. If you retrieved data from MAST in the last 6 months, what did you think of the performance?</vt:lpstr>
      <vt:lpstr>Q3 – some of the comments received:</vt:lpstr>
      <vt:lpstr>4. Please rank your MAST usage that is related to the following activities:</vt:lpstr>
      <vt:lpstr>5. Which MAST interfaces do you commonly use?</vt:lpstr>
      <vt:lpstr>6. Please describe your experience with MAST documentation</vt:lpstr>
      <vt:lpstr>Q6 – some of the comments received:</vt:lpstr>
      <vt:lpstr>7. MAST Portal: How useful would you find the MAST Data Discovery Portal for your research?</vt:lpstr>
      <vt:lpstr>7. MAST Portal: What additional features would you find useful for the MAST Data Discovery Portal?</vt:lpstr>
      <vt:lpstr>PowerPoint Presentation</vt:lpstr>
      <vt:lpstr>8. We have recently provided access to the SWIFT UVOT - How useful would you find these data for your research?</vt:lpstr>
      <vt:lpstr>9. Please rate the usefulness of the following GALEX tools:</vt:lpstr>
      <vt:lpstr>Q9 – some of the comments received:</vt:lpstr>
      <vt:lpstr>10. As part of GALEX Close out activities.... Any items to be included?</vt:lpstr>
      <vt:lpstr>11. Hubble Source Catalog: How frequently do you think you would use the HSC for your research?</vt:lpstr>
      <vt:lpstr>11. Hubble Source Catalog: What modes might you want to use in interacting with this catalog?</vt:lpstr>
      <vt:lpstr>12. Please rate the usefulness of these HLA tools</vt:lpstr>
      <vt:lpstr>13. Please rate the usefulness of the following HLA data products</vt:lpstr>
      <vt:lpstr>Q13 – some of the comments received:</vt:lpstr>
      <vt:lpstr>14. If you have used Kepler, please rate your experience with the Kepler archive:</vt:lpstr>
      <vt:lpstr>15. If you have used Kepler, please rate the usefulness of the following tools or datasets (sorted according to responses)</vt:lpstr>
      <vt:lpstr>Q14 &amp; 15 – some of the comments received:</vt:lpstr>
      <vt:lpstr>16. How important are the following current or planned features? (sorted according to responses)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 Koekemoer</dc:creator>
  <cp:lastModifiedBy>A K</cp:lastModifiedBy>
  <cp:revision>73</cp:revision>
  <dcterms:created xsi:type="dcterms:W3CDTF">2012-11-14T14:33:06Z</dcterms:created>
  <dcterms:modified xsi:type="dcterms:W3CDTF">2014-11-29T22:30:27Z</dcterms:modified>
</cp:coreProperties>
</file>