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jpeg" ContentType="image/jpeg"/>
  <Default Extension="vml" ContentType="application/vnd.openxmlformats-officedocument.vmlDrawing"/>
  <Default Extension="rels" ContentType="application/vnd.openxmlformats-package.relationships+xml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257" r:id="rId4"/>
    <p:sldId id="261" r:id="rId5"/>
    <p:sldId id="263" r:id="rId6"/>
    <p:sldId id="260" r:id="rId7"/>
    <p:sldId id="258" r:id="rId8"/>
    <p:sldId id="259" r:id="rId9"/>
    <p:sldId id="262" r:id="rId10"/>
    <p:sldId id="276" r:id="rId11"/>
    <p:sldId id="264" r:id="rId12"/>
    <p:sldId id="272" r:id="rId13"/>
    <p:sldId id="269" r:id="rId14"/>
    <p:sldId id="271" r:id="rId15"/>
    <p:sldId id="273" r:id="rId16"/>
    <p:sldId id="265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7676"/>
    <a:srgbClr val="506159"/>
    <a:srgbClr val="866A5D"/>
    <a:srgbClr val="EEFFE8"/>
    <a:srgbClr val="E5FFE3"/>
    <a:srgbClr val="E6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levay:monthly:holding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44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2"/>
              <c:layout>
                <c:manualLayout>
                  <c:x val="0.185787072094795"/>
                  <c:y val="-0.33402324775458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0625898441494869"/>
                  <c:y val="-0.00049924658281749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0916676509186351"/>
                  <c:y val="0.11329068241469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 i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Sheet1!$T$33:$AC$33</c:f>
              <c:strCache>
                <c:ptCount val="10"/>
                <c:pt idx="0">
                  <c:v>HST</c:v>
                </c:pt>
                <c:pt idx="1">
                  <c:v>GALEX</c:v>
                </c:pt>
                <c:pt idx="2">
                  <c:v>High-Level Science Products</c:v>
                </c:pt>
                <c:pt idx="3">
                  <c:v>Legacy</c:v>
                </c:pt>
                <c:pt idx="4">
                  <c:v>Kepler</c:v>
                </c:pt>
                <c:pt idx="5">
                  <c:v>HLA</c:v>
                </c:pt>
                <c:pt idx="6">
                  <c:v>JWST SI&amp;T</c:v>
                </c:pt>
                <c:pt idx="7">
                  <c:v>DSS</c:v>
                </c:pt>
                <c:pt idx="8">
                  <c:v>GSC</c:v>
                </c:pt>
                <c:pt idx="9">
                  <c:v>SWIFT UVOT</c:v>
                </c:pt>
              </c:strCache>
            </c:strRef>
          </c:cat>
          <c:val>
            <c:numRef>
              <c:f>Sheet1!$T$125:$AC$125</c:f>
              <c:numCache>
                <c:formatCode>General</c:formatCode>
                <c:ptCount val="10"/>
                <c:pt idx="0">
                  <c:v>68.47528800668604</c:v>
                </c:pt>
                <c:pt idx="1">
                  <c:v>23.72557617187498</c:v>
                </c:pt>
                <c:pt idx="2">
                  <c:v>1.89771646489128</c:v>
                </c:pt>
                <c:pt idx="3">
                  <c:v>2.219354891379233</c:v>
                </c:pt>
                <c:pt idx="4">
                  <c:v>15.294580078125</c:v>
                </c:pt>
                <c:pt idx="5">
                  <c:v>67.69825918762088</c:v>
                </c:pt>
                <c:pt idx="6">
                  <c:v>11.47657552355664</c:v>
                </c:pt>
                <c:pt idx="7">
                  <c:v>9.765625</c:v>
                </c:pt>
                <c:pt idx="8">
                  <c:v>2.44140625</c:v>
                </c:pt>
                <c:pt idx="9">
                  <c:v>2.7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E7510-6E08-984F-9E41-B83C4DBE05C0}" type="datetimeFigureOut">
              <a:rPr lang="en-US" smtClean="0"/>
              <a:t>1/9/13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093D1-AC22-874A-B2FA-42FB574D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76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4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Gretchen</a:t>
            </a:r>
            <a:r>
              <a:rPr lang="en-US" baseline="0" dirty="0" smtClean="0"/>
              <a:t> Greene will be discussing the VAO in her presentation this afternoon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98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3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818" y="1395412"/>
            <a:ext cx="7409381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184" y="3009899"/>
            <a:ext cx="6041216" cy="222743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Nov 26 2012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08473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9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6182" y="274638"/>
            <a:ext cx="5440817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9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Nov 26 2012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7284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705" y="4406900"/>
            <a:ext cx="740400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705" y="2906713"/>
            <a:ext cx="740400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Nov 26 2012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71893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9364" y="1600200"/>
            <a:ext cx="365191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96" y="1600200"/>
            <a:ext cx="3651203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Nov 26 2012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9605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364" y="1535113"/>
            <a:ext cx="36519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9363" y="2174874"/>
            <a:ext cx="3651915" cy="4181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5597" y="1535113"/>
            <a:ext cx="365120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5597" y="2174875"/>
            <a:ext cx="3651203" cy="41814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Nov 26 2012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3136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4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5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20" y="273050"/>
            <a:ext cx="313382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1641" y="273050"/>
            <a:ext cx="4365157" cy="6083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8320" y="1435100"/>
            <a:ext cx="3133822" cy="4921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1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9364" y="274638"/>
            <a:ext cx="75874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364" y="1600201"/>
            <a:ext cx="7587435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AB531-F53D-5042-AFEC-7279F3F47FE9}" type="datetimeFigureOut">
              <a:rPr lang="en-US" smtClean="0"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Nov 26 2012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87136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stsci.edu/hst/bibliography/pubstat.html" TargetMode="External"/><Relationship Id="rId4" Type="http://schemas.openxmlformats.org/officeDocument/2006/relationships/hyperlink" Target="http://archive.stsci.edu/bibliography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chive.stsci.edu/hst/bibliography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1.xlsx"/><Relationship Id="rId4" Type="http://schemas.openxmlformats.org/officeDocument/2006/relationships/image" Target="../media/image3.emf"/><Relationship Id="rId5" Type="http://schemas.openxmlformats.org/officeDocument/2006/relationships/chart" Target="../charts/chart1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and Highlights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Rick White</a:t>
            </a:r>
          </a:p>
          <a:p>
            <a:r>
              <a:rPr lang="en-US" dirty="0" smtClean="0"/>
              <a:t>Karen Levay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3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ecimag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1726" r="1538" b="1309"/>
          <a:stretch/>
        </p:blipFill>
        <p:spPr>
          <a:xfrm>
            <a:off x="2683558" y="4046991"/>
            <a:ext cx="1828067" cy="2561659"/>
          </a:xfrm>
          <a:prstGeom prst="rect">
            <a:avLst/>
          </a:prstGeom>
        </p:spPr>
      </p:pic>
      <p:pic>
        <p:nvPicPr>
          <p:cNvPr id="7" name="Picture 6" descr="por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0" y="78929"/>
            <a:ext cx="4682091" cy="3659515"/>
          </a:xfrm>
          <a:prstGeom prst="rect">
            <a:avLst/>
          </a:prstGeom>
        </p:spPr>
      </p:pic>
      <p:pic>
        <p:nvPicPr>
          <p:cNvPr id="4" name="Picture 3" descr="hla_plo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1337"/>
          <a:stretch/>
        </p:blipFill>
        <p:spPr>
          <a:xfrm>
            <a:off x="4886370" y="2518602"/>
            <a:ext cx="4193055" cy="39877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12961" y="2165696"/>
            <a:ext cx="255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506159"/>
                </a:solidFill>
              </a:rPr>
              <a:t>HLA Catalog Plotting Tool</a:t>
            </a:r>
            <a:endParaRPr lang="en-US" dirty="0">
              <a:solidFill>
                <a:srgbClr val="50615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3891" y="725132"/>
            <a:ext cx="134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506159"/>
                </a:solidFill>
              </a:rPr>
              <a:t>MAST Portal</a:t>
            </a:r>
            <a:endParaRPr lang="en-US" dirty="0">
              <a:solidFill>
                <a:srgbClr val="50615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5478" y="5231595"/>
            <a:ext cx="1606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506159"/>
                </a:solidFill>
              </a:rPr>
              <a:t>HLSP Spectrum</a:t>
            </a:r>
            <a:br>
              <a:rPr lang="en-US" dirty="0" smtClean="0">
                <a:solidFill>
                  <a:srgbClr val="506159"/>
                </a:solidFill>
              </a:rPr>
            </a:br>
            <a:r>
              <a:rPr lang="en-US" dirty="0" smtClean="0">
                <a:solidFill>
                  <a:srgbClr val="506159"/>
                </a:solidFill>
              </a:rPr>
              <a:t>in HLA DR7</a:t>
            </a:r>
            <a:endParaRPr lang="en-US" dirty="0">
              <a:solidFill>
                <a:srgbClr val="5061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3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Expanding HST by identifying data by dataset in addition to the program ID</a:t>
            </a:r>
          </a:p>
          <a:p>
            <a:pPr lvl="1"/>
            <a:r>
              <a:rPr lang="en-US" dirty="0"/>
              <a:t>HST search </a:t>
            </a:r>
          </a:p>
          <a:p>
            <a:pPr lvl="1"/>
            <a:r>
              <a:rPr lang="en-US" dirty="0"/>
              <a:t>Integrating into </a:t>
            </a:r>
            <a:r>
              <a:rPr lang="en-US" dirty="0" smtClean="0"/>
              <a:t>Data Discovery Portal</a:t>
            </a:r>
          </a:p>
          <a:p>
            <a:pPr lvl="1"/>
            <a:r>
              <a:rPr lang="en-US" dirty="0">
                <a:hlinkClick r:id="rId2"/>
              </a:rPr>
              <a:t>http://archive.stsci.edu/hst/</a:t>
            </a:r>
            <a:r>
              <a:rPr lang="en-US" dirty="0" smtClean="0">
                <a:hlinkClick r:id="rId2"/>
              </a:rPr>
              <a:t>bibliography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://archive.stsci.edu/hst/bibliography/</a:t>
            </a:r>
            <a:r>
              <a:rPr lang="en-US" dirty="0" smtClean="0">
                <a:hlinkClick r:id="rId3"/>
              </a:rPr>
              <a:t>pubstat.html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archive.stsci.edu</a:t>
            </a:r>
            <a:r>
              <a:rPr lang="en-US" dirty="0">
                <a:hlinkClick r:id="rId4"/>
              </a:rPr>
              <a:t>/bibliography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274638"/>
            <a:ext cx="7587435" cy="766762"/>
          </a:xfrm>
        </p:spPr>
        <p:txBody>
          <a:bodyPr/>
          <a:lstStyle/>
          <a:p>
            <a:r>
              <a:rPr lang="en-US" dirty="0" smtClean="0"/>
              <a:t>Kepler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5447" y="1054101"/>
            <a:ext cx="7038952" cy="534034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Fraquelli will discuss Kepler Data Management Center work</a:t>
            </a:r>
          </a:p>
          <a:p>
            <a:r>
              <a:rPr lang="en-US" sz="2000" dirty="0" smtClean="0"/>
              <a:t>Kepler is archived in “DADS”.  </a:t>
            </a:r>
          </a:p>
          <a:p>
            <a:pPr lvl="1"/>
            <a:r>
              <a:rPr lang="en-US" sz="1800" dirty="0" smtClean="0"/>
              <a:t>New paradigm of large numbers of datasets/files requested at one time so DADS not as efficient for requests.  </a:t>
            </a:r>
          </a:p>
          <a:p>
            <a:pPr lvl="1"/>
            <a:r>
              <a:rPr lang="en-US" sz="1800" dirty="0" smtClean="0"/>
              <a:t>MAST creates </a:t>
            </a:r>
            <a:r>
              <a:rPr lang="en-US" sz="1800" dirty="0" err="1" smtClean="0"/>
              <a:t>tarfiles</a:t>
            </a:r>
            <a:r>
              <a:rPr lang="en-US" sz="1800" dirty="0" smtClean="0"/>
              <a:t> of data by category (e.g. all data in a quarter, all public Kepler Object of Interest (KOI) data)</a:t>
            </a:r>
          </a:p>
          <a:p>
            <a:r>
              <a:rPr lang="en-US" sz="2000" dirty="0" smtClean="0"/>
              <a:t>All public data are online</a:t>
            </a:r>
          </a:p>
          <a:p>
            <a:r>
              <a:rPr lang="en-US" sz="2000" dirty="0" smtClean="0"/>
              <a:t>Most distribution through </a:t>
            </a:r>
            <a:r>
              <a:rPr lang="en-US" sz="2000" dirty="0" err="1" smtClean="0"/>
              <a:t>tarfiles</a:t>
            </a:r>
            <a:r>
              <a:rPr lang="en-US" sz="2000" dirty="0" smtClean="0"/>
              <a:t> each approximately 44GB (compressed size) holding ~ 80 GB of data.</a:t>
            </a:r>
          </a:p>
          <a:p>
            <a:r>
              <a:rPr lang="en-US" sz="2000" dirty="0" smtClean="0"/>
              <a:t>October 2012 record month: 38 TB Kepler  (uncompressed size)</a:t>
            </a:r>
          </a:p>
          <a:p>
            <a:r>
              <a:rPr lang="en-US" sz="2000" dirty="0" smtClean="0"/>
              <a:t>Total Kepler downloads since January:  228.7 TB </a:t>
            </a:r>
            <a:br>
              <a:rPr lang="en-US" sz="2000" dirty="0" smtClean="0"/>
            </a:br>
            <a:r>
              <a:rPr lang="en-US" sz="2000" dirty="0" smtClean="0"/>
              <a:t>(80 % of the total Kepler downloads)</a:t>
            </a:r>
            <a:endParaRPr lang="en-US" sz="2000" dirty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89414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5" y="274638"/>
            <a:ext cx="3722425" cy="1143000"/>
          </a:xfrm>
        </p:spPr>
        <p:txBody>
          <a:bodyPr/>
          <a:lstStyle/>
          <a:p>
            <a:r>
              <a:rPr lang="en-US" dirty="0" smtClean="0"/>
              <a:t>SWIFT UVOT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SWIFT UVOT data </a:t>
            </a:r>
            <a:br>
              <a:rPr lang="en-US" sz="2800" dirty="0" smtClean="0"/>
            </a:br>
            <a:r>
              <a:rPr lang="en-US" sz="2800" dirty="0" smtClean="0"/>
              <a:t>added October 2012</a:t>
            </a:r>
          </a:p>
          <a:p>
            <a:r>
              <a:rPr lang="en-US" sz="2800" dirty="0" smtClean="0"/>
              <a:t>Data complementary </a:t>
            </a:r>
            <a:br>
              <a:rPr lang="en-US" sz="2800" dirty="0" smtClean="0"/>
            </a:br>
            <a:r>
              <a:rPr lang="en-US" sz="2800" dirty="0" smtClean="0"/>
              <a:t>to GALEX data</a:t>
            </a:r>
          </a:p>
          <a:p>
            <a:r>
              <a:rPr lang="en-US" sz="2800" dirty="0" smtClean="0"/>
              <a:t>Worked with </a:t>
            </a:r>
            <a:br>
              <a:rPr lang="en-US" sz="2800" dirty="0" smtClean="0"/>
            </a:br>
            <a:r>
              <a:rPr lang="en-US" sz="2800" dirty="0" smtClean="0"/>
              <a:t>SWIFT UVOT team </a:t>
            </a:r>
            <a:br>
              <a:rPr lang="en-US" sz="2800" dirty="0" smtClean="0"/>
            </a:br>
            <a:r>
              <a:rPr lang="en-US" sz="2800" dirty="0" smtClean="0"/>
              <a:t>at Penn State</a:t>
            </a:r>
          </a:p>
          <a:p>
            <a:r>
              <a:rPr lang="en-US" sz="2800" dirty="0" smtClean="0"/>
              <a:t>Data retrieved from HEASARC (the primary archive for all SWIFT data)</a:t>
            </a:r>
          </a:p>
          <a:p>
            <a:endParaRPr lang="en-US" dirty="0"/>
          </a:p>
        </p:txBody>
      </p:sp>
      <p:pic>
        <p:nvPicPr>
          <p:cNvPr id="4" name="Picture 3" descr="m33_swiftuvot_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33" y="-1"/>
            <a:ext cx="4480067" cy="4480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6181" y="4401130"/>
            <a:ext cx="32477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506159"/>
                </a:solidFill>
              </a:rPr>
              <a:t>Swift UVOT ultraviolet image of M33</a:t>
            </a:r>
            <a:br>
              <a:rPr lang="en-US" sz="1600" dirty="0" smtClean="0">
                <a:solidFill>
                  <a:srgbClr val="506159"/>
                </a:solidFill>
              </a:rPr>
            </a:br>
            <a:r>
              <a:rPr lang="en-US" sz="1600" dirty="0" smtClean="0">
                <a:solidFill>
                  <a:srgbClr val="506159"/>
                </a:solidFill>
              </a:rPr>
              <a:t>13x13 </a:t>
            </a:r>
            <a:r>
              <a:rPr lang="en-US" sz="1600" dirty="0" err="1" smtClean="0">
                <a:solidFill>
                  <a:srgbClr val="506159"/>
                </a:solidFill>
              </a:rPr>
              <a:t>arcmin</a:t>
            </a:r>
            <a:endParaRPr lang="en-US" sz="1600" dirty="0">
              <a:solidFill>
                <a:srgbClr val="5061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5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WFC3 Persistence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339851"/>
            <a:ext cx="7587435" cy="2197099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r>
              <a:rPr lang="en-US" dirty="0" smtClean="0"/>
              <a:t>The </a:t>
            </a:r>
            <a:r>
              <a:rPr lang="en-US" dirty="0"/>
              <a:t>STScI WFC3 persistence team </a:t>
            </a:r>
            <a:r>
              <a:rPr lang="en-US" dirty="0" smtClean="0"/>
              <a:t>used a model </a:t>
            </a:r>
            <a:r>
              <a:rPr lang="en-US" dirty="0"/>
              <a:t>and the time-history of earlier exposures to generate estimates of the amount of </a:t>
            </a:r>
            <a:r>
              <a:rPr lang="en-US" dirty="0" smtClean="0"/>
              <a:t>persistence. For each exposure, they </a:t>
            </a:r>
            <a:r>
              <a:rPr lang="en-US" dirty="0"/>
              <a:t>produce fits files that contain estimates for each pixel in each "</a:t>
            </a:r>
            <a:r>
              <a:rPr lang="en-US" dirty="0" err="1"/>
              <a:t>flt</a:t>
            </a:r>
            <a:r>
              <a:rPr lang="en-US" dirty="0"/>
              <a:t>" file and a persistence-subtracted "</a:t>
            </a:r>
            <a:r>
              <a:rPr lang="en-US" dirty="0" err="1"/>
              <a:t>flt</a:t>
            </a:r>
            <a:r>
              <a:rPr lang="en-US" dirty="0"/>
              <a:t>" file. </a:t>
            </a:r>
            <a:r>
              <a:rPr lang="en-US" dirty="0" smtClean="0"/>
              <a:t> MAST is hosting these data.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13" y="3676545"/>
            <a:ext cx="5305216" cy="2711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4063" y="3382025"/>
            <a:ext cx="1646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06159"/>
                </a:solidFill>
              </a:rPr>
              <a:t>Before correction</a:t>
            </a:r>
            <a:endParaRPr lang="en-US" sz="1600" dirty="0">
              <a:solidFill>
                <a:srgbClr val="5061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0141" y="3383729"/>
            <a:ext cx="1506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06159"/>
                </a:solidFill>
              </a:rPr>
              <a:t>After correction</a:t>
            </a:r>
            <a:endParaRPr lang="en-US" sz="1600" dirty="0">
              <a:solidFill>
                <a:srgbClr val="5061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3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HTML5/Canvas Spectral Plotter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Replaced customized plot tool </a:t>
            </a:r>
          </a:p>
          <a:p>
            <a:endParaRPr lang="en-US" dirty="0"/>
          </a:p>
        </p:txBody>
      </p:sp>
      <p:pic>
        <p:nvPicPr>
          <p:cNvPr id="4" name="Picture 3" descr="spectralplotterpt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2736850"/>
            <a:ext cx="3124200" cy="3429000"/>
          </a:xfrm>
          <a:prstGeom prst="rect">
            <a:avLst/>
          </a:prstGeom>
        </p:spPr>
      </p:pic>
      <p:pic>
        <p:nvPicPr>
          <p:cNvPr id="5" name="Picture 4" descr="spectralplotterpt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2708970"/>
            <a:ext cx="3149600" cy="34568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6750" y="4622800"/>
            <a:ext cx="1009650" cy="4889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629150" y="4445000"/>
            <a:ext cx="381000" cy="2870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6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Community Contributed High Level Science Products (HLSP)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57880" y="3378181"/>
            <a:ext cx="4528919" cy="1066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/>
              <a:t>The Galaxy Halos, Outer disks, Substructure, Thick disks and Star clusters (GHOSTS) – de Jong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4603" y="1592973"/>
            <a:ext cx="4769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Detailed Far-UV Spectral Atlas of </a:t>
            </a:r>
            <a:r>
              <a:rPr lang="en-US" sz="2400" dirty="0" smtClean="0"/>
              <a:t>O Main </a:t>
            </a:r>
            <a:r>
              <a:rPr lang="en-US" sz="2400" dirty="0"/>
              <a:t>Sequence Stars </a:t>
            </a:r>
            <a:r>
              <a:rPr lang="en-US" sz="2400" dirty="0" smtClean="0"/>
              <a:t>- Smith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89" y="3025365"/>
            <a:ext cx="3062394" cy="2219937"/>
          </a:xfrm>
          <a:prstGeom prst="rect">
            <a:avLst/>
          </a:prstGeom>
        </p:spPr>
      </p:pic>
      <p:pic>
        <p:nvPicPr>
          <p:cNvPr id="7" name="Picture 6" descr="h_o4o6fuvatlas_1047.510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271" y="1485686"/>
            <a:ext cx="2453946" cy="1896232"/>
          </a:xfrm>
          <a:prstGeom prst="rect">
            <a:avLst/>
          </a:prstGeom>
        </p:spPr>
      </p:pic>
      <p:pic>
        <p:nvPicPr>
          <p:cNvPr id="8" name="Picture 7" descr="color_cutout_hlsp_hudf12_hst_wfc3ir_udfmain_f160w_v1.0_f125w_v1._sc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22" y="4510906"/>
            <a:ext cx="2162361" cy="2280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43622" y="4510907"/>
            <a:ext cx="2290869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Hubble Ultra Deep Field </a:t>
            </a:r>
            <a:r>
              <a:rPr lang="en-US" sz="2400" dirty="0" smtClean="0"/>
              <a:t>2012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/>
              <a:t>HUDF12</a:t>
            </a:r>
            <a:r>
              <a:rPr lang="en-US" sz="2400" dirty="0" smtClean="0"/>
              <a:t>) - Ellis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53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127923"/>
            <a:ext cx="7587435" cy="906951"/>
          </a:xfrm>
        </p:spPr>
        <p:txBody>
          <a:bodyPr/>
          <a:lstStyle/>
          <a:p>
            <a:r>
              <a:rPr lang="en-US" dirty="0" smtClean="0"/>
              <a:t>Multi-Cycle Treasury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035724"/>
            <a:ext cx="7587435" cy="4266983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dirty="0"/>
              <a:t>CANDELS (Faber/Ferguson</a:t>
            </a:r>
            <a:r>
              <a:rPr lang="en-US" dirty="0" smtClean="0"/>
              <a:t>) </a:t>
            </a:r>
          </a:p>
          <a:p>
            <a:pPr lvl="2"/>
            <a:r>
              <a:rPr lang="en-US" dirty="0" smtClean="0"/>
              <a:t>649 </a:t>
            </a:r>
            <a:r>
              <a:rPr lang="en-US" dirty="0"/>
              <a:t>GB of </a:t>
            </a:r>
            <a:r>
              <a:rPr lang="en-US" dirty="0" smtClean="0"/>
              <a:t>data</a:t>
            </a:r>
            <a:endParaRPr lang="en-US" dirty="0"/>
          </a:p>
          <a:p>
            <a:pPr lvl="2"/>
            <a:r>
              <a:rPr lang="en-US" dirty="0"/>
              <a:t>&gt; 25 TB distributed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907 </a:t>
            </a:r>
            <a:r>
              <a:rPr lang="en-US" dirty="0"/>
              <a:t>IP </a:t>
            </a:r>
            <a:r>
              <a:rPr lang="en-US" dirty="0" smtClean="0"/>
              <a:t>addresses</a:t>
            </a:r>
          </a:p>
          <a:p>
            <a:pPr lvl="2"/>
            <a:r>
              <a:rPr lang="en-US" dirty="0" smtClean="0"/>
              <a:t>Citizen Science Initiative</a:t>
            </a:r>
            <a:br>
              <a:rPr lang="en-US" dirty="0" smtClean="0"/>
            </a:br>
            <a:endParaRPr lang="en-US" dirty="0"/>
          </a:p>
          <a:p>
            <a:pPr lvl="1"/>
            <a:r>
              <a:rPr lang="en-US" dirty="0"/>
              <a:t>CLASH (</a:t>
            </a:r>
            <a:r>
              <a:rPr lang="en-US" dirty="0" smtClean="0"/>
              <a:t>Postman)</a:t>
            </a:r>
            <a:endParaRPr lang="en-US" dirty="0"/>
          </a:p>
          <a:p>
            <a:pPr lvl="2"/>
            <a:r>
              <a:rPr lang="en-US" dirty="0"/>
              <a:t>160 GB of data </a:t>
            </a:r>
          </a:p>
          <a:p>
            <a:pPr lvl="2"/>
            <a:r>
              <a:rPr lang="en-US" dirty="0"/>
              <a:t>&gt; 781 GB distributed to </a:t>
            </a:r>
            <a:r>
              <a:rPr lang="en-US" dirty="0" smtClean="0"/>
              <a:t>738 </a:t>
            </a:r>
            <a:r>
              <a:rPr lang="en-US" dirty="0"/>
              <a:t>IP </a:t>
            </a:r>
            <a:r>
              <a:rPr lang="en-US" dirty="0" smtClean="0"/>
              <a:t>addresses</a:t>
            </a:r>
            <a:br>
              <a:rPr lang="en-US" dirty="0" smtClean="0"/>
            </a:br>
            <a:endParaRPr lang="en-US" dirty="0"/>
          </a:p>
          <a:p>
            <a:pPr lvl="1"/>
            <a:r>
              <a:rPr lang="en-US" dirty="0"/>
              <a:t>PHAT (</a:t>
            </a:r>
            <a:r>
              <a:rPr lang="en-US" dirty="0" err="1"/>
              <a:t>Dalcanton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252 GB of data </a:t>
            </a:r>
            <a:endParaRPr lang="en-US" dirty="0" smtClean="0"/>
          </a:p>
          <a:p>
            <a:pPr lvl="2"/>
            <a:r>
              <a:rPr lang="en-US" dirty="0" smtClean="0"/>
              <a:t>&gt; </a:t>
            </a:r>
            <a:r>
              <a:rPr lang="en-US" dirty="0"/>
              <a:t>1.5 TB distributed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269 </a:t>
            </a:r>
            <a:r>
              <a:rPr lang="en-US" dirty="0"/>
              <a:t>IP </a:t>
            </a:r>
            <a:r>
              <a:rPr lang="en-US" dirty="0" smtClean="0"/>
              <a:t>addresses</a:t>
            </a:r>
          </a:p>
          <a:p>
            <a:pPr lvl="2"/>
            <a:r>
              <a:rPr lang="en-US" dirty="0" smtClean="0"/>
              <a:t>Citizen Science Initiative</a:t>
            </a:r>
            <a:endParaRPr lang="en-US" dirty="0"/>
          </a:p>
        </p:txBody>
      </p:sp>
      <p:pic>
        <p:nvPicPr>
          <p:cNvPr id="5" name="Picture 4" descr="wfc3_galle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98" y="941590"/>
            <a:ext cx="3617047" cy="1022473"/>
          </a:xfrm>
          <a:prstGeom prst="rect">
            <a:avLst/>
          </a:prstGeom>
        </p:spPr>
      </p:pic>
      <p:pic>
        <p:nvPicPr>
          <p:cNvPr id="8" name="Picture 7" descr="m31_footprints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04" y="4059936"/>
            <a:ext cx="2794000" cy="2794000"/>
          </a:xfrm>
          <a:prstGeom prst="rect">
            <a:avLst/>
          </a:prstGeom>
        </p:spPr>
      </p:pic>
      <p:pic>
        <p:nvPicPr>
          <p:cNvPr id="9" name="Picture 8" descr="m31_footprints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04" y="4059936"/>
            <a:ext cx="2794000" cy="2794000"/>
          </a:xfrm>
          <a:prstGeom prst="rect">
            <a:avLst/>
          </a:prstGeom>
        </p:spPr>
      </p:pic>
      <p:pic>
        <p:nvPicPr>
          <p:cNvPr id="6" name="Picture 5" descr="a383_composite_v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26868" r="22376" b="15447"/>
          <a:stretch/>
        </p:blipFill>
        <p:spPr>
          <a:xfrm>
            <a:off x="6199437" y="1985922"/>
            <a:ext cx="2755310" cy="26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7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rial Narrow"/>
                <a:cs typeface="Arial Narrow"/>
              </a:rPr>
              <a:t>Barbara A. Mikulski Archive for Space Telescopes</a:t>
            </a:r>
            <a:endParaRPr lang="en-US" sz="3200" dirty="0">
              <a:latin typeface="Arial Narrow"/>
              <a:cs typeface="Arial Narro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250951"/>
            <a:ext cx="7657285" cy="1778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MAST archive was renamed in honor of Maryland Senator Barbara A. Mikulski. Senator Mikulski recently became both the longest-serving woman member of the U.S. Congress and the longest-serving female senator. She has long been a strong and effective supporter of space science and of the missions in the MAST archive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8" name="Picture 7" descr="293830_10150682123871494_1459336474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49" y="3129736"/>
            <a:ext cx="4819650" cy="31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23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115512"/>
            <a:ext cx="7587435" cy="7563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MAST Data &amp; Growth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072909"/>
              </p:ext>
            </p:extLst>
          </p:nvPr>
        </p:nvGraphicFramePr>
        <p:xfrm>
          <a:off x="5168131" y="1106487"/>
          <a:ext cx="3518670" cy="2426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Worksheet" r:id="rId3" imgW="10147300" imgH="5867400" progId="Excel.Sheet.12">
                  <p:embed/>
                </p:oleObj>
              </mc:Choice>
              <mc:Fallback>
                <p:oleObj name="Worksheet" r:id="rId3" imgW="10147300" imgH="586740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8131" y="1106487"/>
                        <a:ext cx="3518670" cy="24266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301827"/>
              </p:ext>
            </p:extLst>
          </p:nvPr>
        </p:nvGraphicFramePr>
        <p:xfrm>
          <a:off x="1262850" y="1052448"/>
          <a:ext cx="3905280" cy="2473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87102" y="3525550"/>
            <a:ext cx="65872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205.7 TB  - Holdings Size as of Nov 1</a:t>
            </a:r>
          </a:p>
          <a:p>
            <a:r>
              <a:rPr lang="en-US" sz="2400" dirty="0" smtClean="0"/>
              <a:t>3 TB / month – Average Ingest Rate per month</a:t>
            </a:r>
          </a:p>
          <a:p>
            <a:r>
              <a:rPr lang="en-US" sz="2400" dirty="0" smtClean="0"/>
              <a:t>1,062,167 - Average </a:t>
            </a:r>
            <a:r>
              <a:rPr lang="en-US" sz="2400" dirty="0"/>
              <a:t># </a:t>
            </a:r>
            <a:r>
              <a:rPr lang="en-US" sz="2400" dirty="0" smtClean="0"/>
              <a:t>searches per month</a:t>
            </a:r>
          </a:p>
          <a:p>
            <a:r>
              <a:rPr lang="en-US" sz="2400" dirty="0" smtClean="0"/>
              <a:t>16 TB </a:t>
            </a:r>
            <a:r>
              <a:rPr lang="en-US" sz="2400" dirty="0" smtClean="0"/>
              <a:t>– Average TB distributed per month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61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274638"/>
            <a:ext cx="7587435" cy="1004795"/>
          </a:xfrm>
        </p:spPr>
        <p:txBody>
          <a:bodyPr>
            <a:normAutofit/>
          </a:bodyPr>
          <a:lstStyle/>
          <a:p>
            <a:r>
              <a:rPr lang="en-US" dirty="0" smtClean="0"/>
              <a:t>Distribution </a:t>
            </a:r>
            <a:r>
              <a:rPr lang="en-US" dirty="0" err="1" smtClean="0"/>
              <a:t>vs</a:t>
            </a:r>
            <a:r>
              <a:rPr lang="en-US" dirty="0" smtClean="0"/>
              <a:t> Holdings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308803"/>
              </p:ext>
            </p:extLst>
          </p:nvPr>
        </p:nvGraphicFramePr>
        <p:xfrm>
          <a:off x="1247775" y="1101725"/>
          <a:ext cx="7446963" cy="507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Worksheet" r:id="rId4" imgW="8661400" imgH="5905500" progId="Excel.Sheet.8">
                  <p:embed/>
                </p:oleObj>
              </mc:Choice>
              <mc:Fallback>
                <p:oleObj name="Worksheet" r:id="rId4" imgW="8661400" imgH="59055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7775" y="1101725"/>
                        <a:ext cx="7446963" cy="5075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17457" y="5923303"/>
            <a:ext cx="3686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Holdings as of Nov 1 2012</a:t>
            </a:r>
          </a:p>
          <a:p>
            <a:r>
              <a:rPr lang="en-US" dirty="0" smtClean="0"/>
              <a:t>Distribution 2010 –2012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1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115888"/>
            <a:ext cx="7587435" cy="811212"/>
          </a:xfrm>
        </p:spPr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990635"/>
            <a:ext cx="7587435" cy="47561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MAST continues to identify papers using data for most of the MAST </a:t>
            </a:r>
            <a:r>
              <a:rPr lang="en-US" dirty="0"/>
              <a:t>missions. HST </a:t>
            </a:r>
            <a:r>
              <a:rPr lang="en-US" dirty="0" smtClean="0"/>
              <a:t>archival papers continue </a:t>
            </a:r>
            <a:r>
              <a:rPr lang="en-US" dirty="0"/>
              <a:t>to be more than half of the annual total.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815" y="3035246"/>
            <a:ext cx="5348864" cy="36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77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Archive Funding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Missions</a:t>
            </a:r>
          </a:p>
          <a:p>
            <a:pPr lvl="1"/>
            <a:r>
              <a:rPr lang="en-US" dirty="0" smtClean="0"/>
              <a:t>HST</a:t>
            </a:r>
          </a:p>
          <a:p>
            <a:pPr lvl="1"/>
            <a:r>
              <a:rPr lang="en-US" dirty="0" smtClean="0"/>
              <a:t>JWST</a:t>
            </a:r>
          </a:p>
          <a:p>
            <a:pPr lvl="1"/>
            <a:r>
              <a:rPr lang="en-US" dirty="0" smtClean="0"/>
              <a:t>Kepler</a:t>
            </a:r>
          </a:p>
          <a:p>
            <a:r>
              <a:rPr lang="en-US" dirty="0" smtClean="0"/>
              <a:t>MAST</a:t>
            </a:r>
          </a:p>
          <a:p>
            <a:r>
              <a:rPr lang="en-US" dirty="0" smtClean="0"/>
              <a:t>VAO  (&lt;2 FTEs)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MAST proposal cover Final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93" y="1992308"/>
            <a:ext cx="3039852" cy="3937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1859" y="5907794"/>
            <a:ext cx="31726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506159"/>
                </a:solidFill>
              </a:rPr>
              <a:t>MAST Proposal for 2011 NASA </a:t>
            </a:r>
            <a:br>
              <a:rPr lang="en-US" sz="1600" dirty="0" smtClean="0">
                <a:solidFill>
                  <a:srgbClr val="506159"/>
                </a:solidFill>
              </a:rPr>
            </a:br>
            <a:r>
              <a:rPr lang="en-US" sz="1600" dirty="0" smtClean="0">
                <a:solidFill>
                  <a:srgbClr val="506159"/>
                </a:solidFill>
              </a:rPr>
              <a:t>Data Archive Centers Senior Review</a:t>
            </a:r>
            <a:endParaRPr lang="en-US" sz="1600" dirty="0">
              <a:solidFill>
                <a:srgbClr val="5061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20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274638"/>
            <a:ext cx="7587435" cy="5783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Archive &amp; MAST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852956"/>
            <a:ext cx="7587435" cy="60050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Archive Team Leads: Carl Johnson, Rick White, Gretchen Greene</a:t>
            </a:r>
          </a:p>
          <a:p>
            <a:r>
              <a:rPr lang="en-US" dirty="0" smtClean="0"/>
              <a:t>Data Systems Branch – Mark Kyprianou</a:t>
            </a:r>
          </a:p>
          <a:p>
            <a:pPr lvl="1"/>
            <a:r>
              <a:rPr lang="en-US" dirty="0" smtClean="0"/>
              <a:t>20 members</a:t>
            </a:r>
          </a:p>
          <a:p>
            <a:pPr lvl="1"/>
            <a:r>
              <a:rPr lang="en-US" dirty="0" smtClean="0"/>
              <a:t>Development and testing of HST/JWST/Kepler processing pipelines, archival, distribution processes</a:t>
            </a:r>
          </a:p>
          <a:p>
            <a:r>
              <a:rPr lang="en-US" dirty="0" smtClean="0"/>
              <a:t>Data Processing Archive Services Branch –  Faith Abney</a:t>
            </a:r>
          </a:p>
          <a:p>
            <a:pPr lvl="1"/>
            <a:r>
              <a:rPr lang="en-US" dirty="0" smtClean="0"/>
              <a:t>11 members</a:t>
            </a:r>
          </a:p>
          <a:p>
            <a:pPr lvl="1"/>
            <a:r>
              <a:rPr lang="en-US" dirty="0" smtClean="0"/>
              <a:t>Operations for HST/JWST/Kepler pipelines and distribution</a:t>
            </a:r>
          </a:p>
          <a:p>
            <a:r>
              <a:rPr lang="en-US" dirty="0" smtClean="0"/>
              <a:t>Archive Sciences Branch – Karen Levay</a:t>
            </a:r>
          </a:p>
          <a:p>
            <a:pPr lvl="1"/>
            <a:r>
              <a:rPr lang="en-US" dirty="0" smtClean="0"/>
              <a:t>18 members</a:t>
            </a:r>
          </a:p>
          <a:p>
            <a:pPr lvl="1"/>
            <a:r>
              <a:rPr lang="en-US" dirty="0" smtClean="0"/>
              <a:t>“MAST” archiving and distribution; Interface development for all Missions/Datasets; Bibliography support; VO work; HLSP Support</a:t>
            </a:r>
          </a:p>
          <a:p>
            <a:pPr marL="57150" indent="0">
              <a:buNone/>
            </a:pPr>
            <a:r>
              <a:rPr lang="en-US" dirty="0" smtClean="0"/>
              <a:t>Hubble Legacy Archive – Lee Quick coordinator</a:t>
            </a:r>
          </a:p>
          <a:p>
            <a:pPr lvl="1"/>
            <a:r>
              <a:rPr lang="en-US" dirty="0" smtClean="0"/>
              <a:t>Members from various areas in STScI (MAST, DSB, INS,</a:t>
            </a:r>
            <a:r>
              <a:rPr lang="en-US" dirty="0"/>
              <a:t> </a:t>
            </a:r>
            <a:r>
              <a:rPr lang="en-US" dirty="0" smtClean="0"/>
              <a:t>Mission Office)</a:t>
            </a:r>
          </a:p>
          <a:p>
            <a:pPr lvl="1"/>
            <a:r>
              <a:rPr lang="en-US" dirty="0"/>
              <a:t>~ 10 people at various </a:t>
            </a:r>
            <a:r>
              <a:rPr lang="en-US" dirty="0" smtClean="0"/>
              <a:t>levels of effort</a:t>
            </a:r>
          </a:p>
          <a:p>
            <a:pPr lvl="1"/>
            <a:r>
              <a:rPr lang="en-US" dirty="0" smtClean="0"/>
              <a:t>HLA pipeline, catalog &amp; interface development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21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240065"/>
            <a:ext cx="7587435" cy="47561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Departures</a:t>
            </a:r>
          </a:p>
          <a:p>
            <a:pPr lvl="1"/>
            <a:r>
              <a:rPr lang="en-US" dirty="0" smtClean="0"/>
              <a:t>Alberto Conti</a:t>
            </a:r>
            <a:endParaRPr lang="en-US" dirty="0"/>
          </a:p>
          <a:p>
            <a:r>
              <a:rPr lang="en-US" dirty="0" smtClean="0"/>
              <a:t>Arrivals</a:t>
            </a:r>
          </a:p>
          <a:p>
            <a:pPr lvl="1"/>
            <a:r>
              <a:rPr lang="en-US" dirty="0" smtClean="0"/>
              <a:t>Anton </a:t>
            </a:r>
            <a:r>
              <a:rPr lang="en-US" dirty="0" err="1" smtClean="0"/>
              <a:t>Koekemoer</a:t>
            </a:r>
            <a:endParaRPr lang="en-US" dirty="0" smtClean="0"/>
          </a:p>
          <a:p>
            <a:pPr lvl="1"/>
            <a:r>
              <a:rPr lang="en-US" dirty="0" smtClean="0"/>
              <a:t>Anastasia </a:t>
            </a:r>
            <a:r>
              <a:rPr lang="en-US" dirty="0" err="1" smtClean="0"/>
              <a:t>Alexov</a:t>
            </a:r>
            <a:endParaRPr lang="en-US" dirty="0" smtClean="0"/>
          </a:p>
          <a:p>
            <a:r>
              <a:rPr lang="en-US" dirty="0" smtClean="0"/>
              <a:t>Pending Retirement</a:t>
            </a:r>
          </a:p>
          <a:p>
            <a:pPr lvl="1"/>
            <a:r>
              <a:rPr lang="en-US" dirty="0" smtClean="0"/>
              <a:t>Myron Smith</a:t>
            </a:r>
          </a:p>
          <a:p>
            <a:r>
              <a:rPr lang="en-US" dirty="0" smtClean="0"/>
              <a:t>Pending Arrivals</a:t>
            </a:r>
          </a:p>
          <a:p>
            <a:pPr lvl="1"/>
            <a:r>
              <a:rPr lang="en-US" dirty="0" err="1" smtClean="0"/>
              <a:t>Sahar</a:t>
            </a:r>
            <a:r>
              <a:rPr lang="en-US" dirty="0" smtClean="0"/>
              <a:t> </a:t>
            </a:r>
            <a:r>
              <a:rPr lang="en-US" dirty="0" err="1" smtClean="0"/>
              <a:t>Allam</a:t>
            </a:r>
            <a:endParaRPr lang="en-US" dirty="0" smtClean="0"/>
          </a:p>
          <a:p>
            <a:pPr lvl="1"/>
            <a:r>
              <a:rPr lang="en-US" dirty="0" smtClean="0"/>
              <a:t>Scott Fleming</a:t>
            </a:r>
          </a:p>
        </p:txBody>
      </p:sp>
    </p:spTree>
    <p:extLst>
      <p:ext uri="{BB962C8B-B14F-4D97-AF65-F5344CB8AC3E}">
        <p14:creationId xmlns:p14="http://schemas.microsoft.com/office/powerpoint/2010/main" val="397871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274638"/>
            <a:ext cx="7587435" cy="996285"/>
          </a:xfrm>
        </p:spPr>
        <p:txBody>
          <a:bodyPr/>
          <a:lstStyle/>
          <a:p>
            <a:r>
              <a:rPr lang="en-US" dirty="0" smtClean="0"/>
              <a:t>Highlights with details later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270922"/>
            <a:ext cx="7587435" cy="532337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HST updating infrastructure </a:t>
            </a:r>
            <a:r>
              <a:rPr lang="en-US" sz="2400" dirty="0" smtClean="0"/>
              <a:t>(</a:t>
            </a:r>
            <a:r>
              <a:rPr lang="en-US" sz="2300" i="1" dirty="0" err="1" smtClean="0">
                <a:solidFill>
                  <a:srgbClr val="FF0000"/>
                </a:solidFill>
              </a:rPr>
              <a:t>M.Kyprianou</a:t>
            </a:r>
            <a:r>
              <a:rPr lang="en-US" sz="2300" i="1" dirty="0" smtClean="0">
                <a:solidFill>
                  <a:srgbClr val="FF0000"/>
                </a:solidFill>
              </a:rPr>
              <a:t> &amp; </a:t>
            </a:r>
            <a:r>
              <a:rPr lang="en-US" sz="2300" i="1" dirty="0" err="1" smtClean="0">
                <a:solidFill>
                  <a:srgbClr val="FF0000"/>
                </a:solidFill>
              </a:rPr>
              <a:t>P.Greenfield</a:t>
            </a:r>
            <a:r>
              <a:rPr lang="en-US" dirty="0" smtClean="0"/>
              <a:t>)</a:t>
            </a:r>
          </a:p>
          <a:p>
            <a:r>
              <a:rPr lang="en-US" dirty="0" smtClean="0"/>
              <a:t>Hubble Source Catalog </a:t>
            </a:r>
            <a:r>
              <a:rPr lang="en-US" sz="3000" dirty="0" smtClean="0"/>
              <a:t>(</a:t>
            </a:r>
            <a:r>
              <a:rPr lang="en-US" sz="2300" i="1" dirty="0" err="1" smtClean="0">
                <a:solidFill>
                  <a:srgbClr val="FF0000"/>
                </a:solidFill>
              </a:rPr>
              <a:t>B.Whitmore</a:t>
            </a:r>
            <a:r>
              <a:rPr lang="en-US" sz="3000" dirty="0" smtClean="0"/>
              <a:t>)</a:t>
            </a:r>
            <a:endParaRPr lang="en-US" sz="3000" dirty="0"/>
          </a:p>
          <a:p>
            <a:r>
              <a:rPr lang="en-US" dirty="0" smtClean="0"/>
              <a:t>JWST Data Management System (DMS) design and development underway (</a:t>
            </a:r>
            <a:r>
              <a:rPr lang="en-US" sz="2300" i="1" dirty="0" err="1" smtClean="0">
                <a:solidFill>
                  <a:srgbClr val="FF0000"/>
                </a:solidFill>
              </a:rPr>
              <a:t>G.Greene</a:t>
            </a:r>
            <a:r>
              <a:rPr lang="en-US" dirty="0" smtClean="0"/>
              <a:t>)</a:t>
            </a:r>
          </a:p>
          <a:p>
            <a:r>
              <a:rPr lang="en-US" dirty="0" smtClean="0"/>
              <a:t>Kepler DMC activities (</a:t>
            </a:r>
            <a:r>
              <a:rPr lang="en-US" sz="2300" i="1" dirty="0" err="1" smtClean="0">
                <a:solidFill>
                  <a:srgbClr val="FF0000"/>
                </a:solidFill>
              </a:rPr>
              <a:t>D.Fraquelli</a:t>
            </a:r>
            <a:r>
              <a:rPr lang="en-US" dirty="0" smtClean="0"/>
              <a:t>)</a:t>
            </a:r>
          </a:p>
          <a:p>
            <a:r>
              <a:rPr lang="en-US" dirty="0" smtClean="0"/>
              <a:t>Kepler “Colors Table (</a:t>
            </a:r>
            <a:r>
              <a:rPr lang="en-US" sz="2300" i="1" dirty="0" err="1" smtClean="0">
                <a:solidFill>
                  <a:srgbClr val="FF0000"/>
                </a:solidFill>
              </a:rPr>
              <a:t>M.Smith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MAST Activities</a:t>
            </a:r>
          </a:p>
          <a:p>
            <a:pPr lvl="1"/>
            <a:r>
              <a:rPr lang="en-US" dirty="0" smtClean="0"/>
              <a:t>GALEX closeout &amp; photon-list generation (</a:t>
            </a:r>
            <a:r>
              <a:rPr lang="en-US" sz="2300" i="1" dirty="0" err="1" smtClean="0">
                <a:solidFill>
                  <a:srgbClr val="FF0000"/>
                </a:solidFill>
              </a:rPr>
              <a:t>M.Smith</a:t>
            </a:r>
            <a:r>
              <a:rPr lang="en-US" sz="2300" i="1" dirty="0">
                <a:solidFill>
                  <a:srgbClr val="FF0000"/>
                </a:solidFill>
              </a:rPr>
              <a:t> </a:t>
            </a:r>
            <a:r>
              <a:rPr lang="en-US" sz="2300" i="1" dirty="0" smtClean="0">
                <a:solidFill>
                  <a:srgbClr val="FF0000"/>
                </a:solidFill>
              </a:rPr>
              <a:t>&amp; </a:t>
            </a:r>
            <a:r>
              <a:rPr lang="en-US" sz="2300" i="1" dirty="0" err="1" smtClean="0">
                <a:solidFill>
                  <a:srgbClr val="FF0000"/>
                </a:solidFill>
              </a:rPr>
              <a:t>B.Shiao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HLA Project  (</a:t>
            </a:r>
            <a:r>
              <a:rPr lang="en-US" sz="2300" i="1" dirty="0" err="1" smtClean="0">
                <a:solidFill>
                  <a:srgbClr val="FF0000"/>
                </a:solidFill>
              </a:rPr>
              <a:t>L.Quick</a:t>
            </a:r>
            <a:r>
              <a:rPr lang="en-US" sz="2300" i="1" dirty="0" smtClean="0">
                <a:solidFill>
                  <a:srgbClr val="FF0000"/>
                </a:solidFill>
              </a:rPr>
              <a:t> &amp; </a:t>
            </a:r>
            <a:r>
              <a:rPr lang="en-US" sz="2300" i="1" dirty="0" err="1" smtClean="0">
                <a:solidFill>
                  <a:srgbClr val="FF0000"/>
                </a:solidFill>
              </a:rPr>
              <a:t>S.Casertano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Data Discovery Portal (</a:t>
            </a:r>
            <a:r>
              <a:rPr lang="en-US" sz="2300" i="1" dirty="0" err="1" smtClean="0">
                <a:solidFill>
                  <a:srgbClr val="FF0000"/>
                </a:solidFill>
              </a:rPr>
              <a:t>T.Donaldson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Common Archive Observation Model (</a:t>
            </a:r>
            <a:r>
              <a:rPr lang="en-US" sz="2300" i="1" dirty="0" err="1" smtClean="0">
                <a:solidFill>
                  <a:srgbClr val="FF0000"/>
                </a:solidFill>
              </a:rPr>
              <a:t>B.McLean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Spectral Classification Tool (</a:t>
            </a:r>
            <a:r>
              <a:rPr lang="en-US" sz="2300" i="1" dirty="0" err="1" smtClean="0">
                <a:solidFill>
                  <a:srgbClr val="FF0000"/>
                </a:solidFill>
              </a:rPr>
              <a:t>M.Smith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</a:p>
          <a:p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Many activities are aimed toward unification of MAST holdings and interfaces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761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3594</TotalTime>
  <Words>719</Words>
  <Application>Microsoft Macintosh PowerPoint</Application>
  <PresentationFormat>On-screen Show (4:3)</PresentationFormat>
  <Paragraphs>117</Paragraphs>
  <Slides>17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Worksheet</vt:lpstr>
      <vt:lpstr>Microsoft Excel 97 - 2004 Worksheet</vt:lpstr>
      <vt:lpstr>Introduction and Highlights</vt:lpstr>
      <vt:lpstr>Barbara A. Mikulski Archive for Space Telescopes</vt:lpstr>
      <vt:lpstr>MAST Data &amp; Growth</vt:lpstr>
      <vt:lpstr>Distribution vs Holdings</vt:lpstr>
      <vt:lpstr>Publications</vt:lpstr>
      <vt:lpstr>Archive Funding Sources</vt:lpstr>
      <vt:lpstr>Archive &amp; MAST Staff</vt:lpstr>
      <vt:lpstr>Staff Changes</vt:lpstr>
      <vt:lpstr>Highlights with details later</vt:lpstr>
      <vt:lpstr>PowerPoint Presentation</vt:lpstr>
      <vt:lpstr>Bibliography Project</vt:lpstr>
      <vt:lpstr>Kepler</vt:lpstr>
      <vt:lpstr>SWIFT UVOT</vt:lpstr>
      <vt:lpstr>WFC3 Persistence</vt:lpstr>
      <vt:lpstr>HTML5/Canvas Spectral Plotter</vt:lpstr>
      <vt:lpstr>Community Contributed High Level Science Products (HLSP)</vt:lpstr>
      <vt:lpstr>Multi-Cycle Treasury Programs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 Koekemoer</dc:creator>
  <cp:lastModifiedBy>Karen Levay</cp:lastModifiedBy>
  <cp:revision>64</cp:revision>
  <dcterms:created xsi:type="dcterms:W3CDTF">2012-11-14T14:33:06Z</dcterms:created>
  <dcterms:modified xsi:type="dcterms:W3CDTF">2013-01-09T17:51:55Z</dcterms:modified>
</cp:coreProperties>
</file>