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9" r:id="rId4"/>
    <p:sldId id="268" r:id="rId5"/>
    <p:sldId id="258" r:id="rId6"/>
    <p:sldId id="260" r:id="rId7"/>
    <p:sldId id="270" r:id="rId8"/>
    <p:sldId id="261" r:id="rId9"/>
    <p:sldId id="262" r:id="rId10"/>
    <p:sldId id="271" r:id="rId11"/>
    <p:sldId id="263" r:id="rId12"/>
    <p:sldId id="265" r:id="rId13"/>
    <p:sldId id="269" r:id="rId14"/>
    <p:sldId id="266"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FE8"/>
    <a:srgbClr val="E5FFE3"/>
    <a:srgbClr val="E6FF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8" d="100"/>
          <a:sy n="98" d="100"/>
        </p:scale>
        <p:origin x="-714" y="-3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66745473609745E-2"/>
          <c:y val="2.6828941822963668E-2"/>
          <c:w val="0.90641634104709734"/>
          <c:h val="0.89072041642048794"/>
        </c:manualLayout>
      </c:layout>
      <c:lineChart>
        <c:grouping val="standard"/>
        <c:varyColors val="0"/>
        <c:ser>
          <c:idx val="0"/>
          <c:order val="0"/>
          <c:tx>
            <c:strRef>
              <c:f>'NewRetrieval Stats'!$D$3</c:f>
              <c:strCache>
                <c:ptCount val="1"/>
                <c:pt idx="0">
                  <c:v>Searches (Thousands)</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dLbls>
            <c:delete val="1"/>
          </c:dLbls>
          <c:cat>
            <c:numRef>
              <c:f>'NewRetrieval Stats'!$B$25:$B$40</c:f>
              <c:numCache>
                <c:formatCode>[$-409]mmm\-yy;@</c:formatCode>
                <c:ptCount val="16"/>
                <c:pt idx="0">
                  <c:v>40735</c:v>
                </c:pt>
                <c:pt idx="1">
                  <c:v>40766</c:v>
                </c:pt>
                <c:pt idx="2">
                  <c:v>40797</c:v>
                </c:pt>
                <c:pt idx="3">
                  <c:v>40827</c:v>
                </c:pt>
                <c:pt idx="4">
                  <c:v>40858</c:v>
                </c:pt>
                <c:pt idx="5">
                  <c:v>40878</c:v>
                </c:pt>
                <c:pt idx="6">
                  <c:v>40920</c:v>
                </c:pt>
                <c:pt idx="7">
                  <c:v>40951</c:v>
                </c:pt>
                <c:pt idx="8">
                  <c:v>40980</c:v>
                </c:pt>
                <c:pt idx="9">
                  <c:v>41011</c:v>
                </c:pt>
                <c:pt idx="10">
                  <c:v>41041</c:v>
                </c:pt>
                <c:pt idx="11">
                  <c:v>41072</c:v>
                </c:pt>
                <c:pt idx="12">
                  <c:v>41102</c:v>
                </c:pt>
                <c:pt idx="13">
                  <c:v>41133</c:v>
                </c:pt>
                <c:pt idx="14">
                  <c:v>41164</c:v>
                </c:pt>
                <c:pt idx="15">
                  <c:v>41194</c:v>
                </c:pt>
              </c:numCache>
            </c:numRef>
          </c:cat>
          <c:val>
            <c:numRef>
              <c:f>'NewRetrieval Stats'!$D$25:$D$42</c:f>
              <c:numCache>
                <c:formatCode>General</c:formatCode>
                <c:ptCount val="18"/>
                <c:pt idx="0">
                  <c:v>53.436999999999998</c:v>
                </c:pt>
                <c:pt idx="1">
                  <c:v>41.774999999999999</c:v>
                </c:pt>
                <c:pt idx="2">
                  <c:v>54.481999999999999</c:v>
                </c:pt>
                <c:pt idx="3">
                  <c:v>43.572000000000003</c:v>
                </c:pt>
                <c:pt idx="4">
                  <c:v>38.515999999999998</c:v>
                </c:pt>
                <c:pt idx="5">
                  <c:v>77.494</c:v>
                </c:pt>
                <c:pt idx="6">
                  <c:v>113.43600000000001</c:v>
                </c:pt>
                <c:pt idx="7">
                  <c:v>62.445</c:v>
                </c:pt>
                <c:pt idx="8">
                  <c:v>260.74200000000002</c:v>
                </c:pt>
                <c:pt idx="9">
                  <c:v>80.936000000000007</c:v>
                </c:pt>
                <c:pt idx="10">
                  <c:v>62.445</c:v>
                </c:pt>
                <c:pt idx="11">
                  <c:v>126.117</c:v>
                </c:pt>
                <c:pt idx="12">
                  <c:v>206.12200000000001</c:v>
                </c:pt>
                <c:pt idx="13">
                  <c:v>1101.1849999999999</c:v>
                </c:pt>
                <c:pt idx="14">
                  <c:v>499.74599999999998</c:v>
                </c:pt>
                <c:pt idx="15">
                  <c:v>748.89599999999996</c:v>
                </c:pt>
                <c:pt idx="16">
                  <c:v>57.384</c:v>
                </c:pt>
                <c:pt idx="17" formatCode="#,##0.000">
                  <c:v>65.662999999999997</c:v>
                </c:pt>
              </c:numCache>
            </c:numRef>
          </c:val>
          <c:smooth val="0"/>
        </c:ser>
        <c:ser>
          <c:idx val="1"/>
          <c:order val="1"/>
          <c:tx>
            <c:strRef>
              <c:f>'NewRetrieval Stats'!$C$3</c:f>
              <c:strCache>
                <c:ptCount val="1"/>
                <c:pt idx="0">
                  <c:v>Datasets Retrieved (Thousands)</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dLbls>
            <c:delete val="1"/>
          </c:dLbls>
          <c:cat>
            <c:numRef>
              <c:f>'NewRetrieval Stats'!$B$25:$B$40</c:f>
              <c:numCache>
                <c:formatCode>[$-409]mmm\-yy;@</c:formatCode>
                <c:ptCount val="16"/>
                <c:pt idx="0">
                  <c:v>40735</c:v>
                </c:pt>
                <c:pt idx="1">
                  <c:v>40766</c:v>
                </c:pt>
                <c:pt idx="2">
                  <c:v>40797</c:v>
                </c:pt>
                <c:pt idx="3">
                  <c:v>40827</c:v>
                </c:pt>
                <c:pt idx="4">
                  <c:v>40858</c:v>
                </c:pt>
                <c:pt idx="5">
                  <c:v>40878</c:v>
                </c:pt>
                <c:pt idx="6">
                  <c:v>40920</c:v>
                </c:pt>
                <c:pt idx="7">
                  <c:v>40951</c:v>
                </c:pt>
                <c:pt idx="8">
                  <c:v>40980</c:v>
                </c:pt>
                <c:pt idx="9">
                  <c:v>41011</c:v>
                </c:pt>
                <c:pt idx="10">
                  <c:v>41041</c:v>
                </c:pt>
                <c:pt idx="11">
                  <c:v>41072</c:v>
                </c:pt>
                <c:pt idx="12">
                  <c:v>41102</c:v>
                </c:pt>
                <c:pt idx="13">
                  <c:v>41133</c:v>
                </c:pt>
                <c:pt idx="14">
                  <c:v>41164</c:v>
                </c:pt>
                <c:pt idx="15">
                  <c:v>41194</c:v>
                </c:pt>
              </c:numCache>
            </c:numRef>
          </c:cat>
          <c:val>
            <c:numRef>
              <c:f>'NewRetrieval Stats'!$C$25:$C$40</c:f>
              <c:numCache>
                <c:formatCode>0.00</c:formatCode>
                <c:ptCount val="16"/>
                <c:pt idx="0" formatCode="General">
                  <c:v>3325.6810000000005</c:v>
                </c:pt>
                <c:pt idx="1">
                  <c:v>5666.8950000000004</c:v>
                </c:pt>
                <c:pt idx="2" formatCode="General">
                  <c:v>11425.684999999999</c:v>
                </c:pt>
                <c:pt idx="3" formatCode="General">
                  <c:v>8323.875</c:v>
                </c:pt>
                <c:pt idx="4" formatCode="General">
                  <c:v>6469.9320000000007</c:v>
                </c:pt>
                <c:pt idx="5" formatCode="General">
                  <c:v>6807.0880000000006</c:v>
                </c:pt>
                <c:pt idx="6" formatCode="General">
                  <c:v>19333.003000000001</c:v>
                </c:pt>
                <c:pt idx="7" formatCode="General">
                  <c:v>7354.32</c:v>
                </c:pt>
                <c:pt idx="8" formatCode="General">
                  <c:v>12893.412</c:v>
                </c:pt>
                <c:pt idx="9" formatCode="General">
                  <c:v>5417.2250000000004</c:v>
                </c:pt>
                <c:pt idx="10" formatCode="General">
                  <c:v>6038.7559999999994</c:v>
                </c:pt>
                <c:pt idx="11" formatCode="General">
                  <c:v>11584.968000000001</c:v>
                </c:pt>
                <c:pt idx="12" formatCode="General">
                  <c:v>11918.936</c:v>
                </c:pt>
                <c:pt idx="13" formatCode="General">
                  <c:v>10539.735999999999</c:v>
                </c:pt>
                <c:pt idx="14" formatCode="General">
                  <c:v>7822.9310000000005</c:v>
                </c:pt>
                <c:pt idx="15" formatCode="0.000">
                  <c:v>6447.2999999999993</c:v>
                </c:pt>
              </c:numCache>
            </c:numRef>
          </c:val>
          <c:smooth val="0"/>
        </c:ser>
        <c:ser>
          <c:idx val="2"/>
          <c:order val="2"/>
          <c:tx>
            <c:strRef>
              <c:f>'NewRetrieval Stats'!$E$3</c:f>
              <c:strCache>
                <c:ptCount val="1"/>
                <c:pt idx="0">
                  <c:v>Data Retrieved (GB)</c:v>
                </c:pt>
              </c:strCache>
            </c:strRef>
          </c:tx>
          <c:spPr>
            <a:ln w="12700">
              <a:solidFill>
                <a:srgbClr val="993300"/>
              </a:solidFill>
              <a:prstDash val="solid"/>
            </a:ln>
          </c:spPr>
          <c:marker>
            <c:symbol val="triangle"/>
            <c:size val="5"/>
            <c:spPr>
              <a:solidFill>
                <a:srgbClr val="993300"/>
              </a:solidFill>
              <a:ln>
                <a:solidFill>
                  <a:srgbClr val="993300"/>
                </a:solidFill>
                <a:prstDash val="solid"/>
              </a:ln>
            </c:spPr>
          </c:marker>
          <c:dLbls>
            <c:delete val="1"/>
          </c:dLbls>
          <c:cat>
            <c:numRef>
              <c:f>'NewRetrieval Stats'!$B$25:$B$40</c:f>
              <c:numCache>
                <c:formatCode>[$-409]mmm\-yy;@</c:formatCode>
                <c:ptCount val="16"/>
                <c:pt idx="0">
                  <c:v>40735</c:v>
                </c:pt>
                <c:pt idx="1">
                  <c:v>40766</c:v>
                </c:pt>
                <c:pt idx="2">
                  <c:v>40797</c:v>
                </c:pt>
                <c:pt idx="3">
                  <c:v>40827</c:v>
                </c:pt>
                <c:pt idx="4">
                  <c:v>40858</c:v>
                </c:pt>
                <c:pt idx="5">
                  <c:v>40878</c:v>
                </c:pt>
                <c:pt idx="6">
                  <c:v>40920</c:v>
                </c:pt>
                <c:pt idx="7">
                  <c:v>40951</c:v>
                </c:pt>
                <c:pt idx="8">
                  <c:v>40980</c:v>
                </c:pt>
                <c:pt idx="9">
                  <c:v>41011</c:v>
                </c:pt>
                <c:pt idx="10">
                  <c:v>41041</c:v>
                </c:pt>
                <c:pt idx="11">
                  <c:v>41072</c:v>
                </c:pt>
                <c:pt idx="12">
                  <c:v>41102</c:v>
                </c:pt>
                <c:pt idx="13">
                  <c:v>41133</c:v>
                </c:pt>
                <c:pt idx="14">
                  <c:v>41164</c:v>
                </c:pt>
                <c:pt idx="15">
                  <c:v>41194</c:v>
                </c:pt>
              </c:numCache>
            </c:numRef>
          </c:cat>
          <c:val>
            <c:numRef>
              <c:f>'NewRetrieval Stats'!$E$25:$E$40</c:f>
              <c:numCache>
                <c:formatCode>General</c:formatCode>
                <c:ptCount val="16"/>
                <c:pt idx="0">
                  <c:v>1099.338</c:v>
                </c:pt>
                <c:pt idx="1">
                  <c:v>1761.5782099999997</c:v>
                </c:pt>
                <c:pt idx="2">
                  <c:v>5089.585</c:v>
                </c:pt>
                <c:pt idx="3">
                  <c:v>3293.8960000000002</c:v>
                </c:pt>
                <c:pt idx="4">
                  <c:v>3976.6329999999998</c:v>
                </c:pt>
                <c:pt idx="5">
                  <c:v>3352.5960000000005</c:v>
                </c:pt>
                <c:pt idx="6">
                  <c:v>7321.1460000000006</c:v>
                </c:pt>
                <c:pt idx="7">
                  <c:v>3454.2660000000001</c:v>
                </c:pt>
                <c:pt idx="8">
                  <c:v>5827.299</c:v>
                </c:pt>
                <c:pt idx="9">
                  <c:v>3684.7780000000002</c:v>
                </c:pt>
                <c:pt idx="10">
                  <c:v>1620.3799999999999</c:v>
                </c:pt>
                <c:pt idx="11">
                  <c:v>5062.8729999999996</c:v>
                </c:pt>
                <c:pt idx="12">
                  <c:v>9435.1829999999991</c:v>
                </c:pt>
                <c:pt idx="13">
                  <c:v>9634.5709999999999</c:v>
                </c:pt>
                <c:pt idx="14">
                  <c:v>4777.0390000000007</c:v>
                </c:pt>
                <c:pt idx="15">
                  <c:v>4775.5780000000004</c:v>
                </c:pt>
              </c:numCache>
            </c:numRef>
          </c:val>
          <c:smooth val="0"/>
        </c:ser>
        <c:ser>
          <c:idx val="3"/>
          <c:order val="3"/>
          <c:tx>
            <c:strRef>
              <c:f>'NewRetrieval Stats'!$F$3</c:f>
              <c:strCache>
                <c:ptCount val="1"/>
                <c:pt idx="0">
                  <c:v>Total Unique Users Requesting Data</c:v>
                </c:pt>
              </c:strCache>
            </c:strRef>
          </c:tx>
          <c:spPr>
            <a:ln w="12700">
              <a:solidFill>
                <a:srgbClr val="00FFFF"/>
              </a:solidFill>
              <a:prstDash val="solid"/>
            </a:ln>
          </c:spPr>
          <c:marker>
            <c:symbol val="x"/>
            <c:size val="5"/>
            <c:spPr>
              <a:noFill/>
              <a:ln>
                <a:solidFill>
                  <a:srgbClr val="00FFFF"/>
                </a:solidFill>
                <a:prstDash val="solid"/>
              </a:ln>
            </c:spPr>
          </c:marker>
          <c:dLbls>
            <c:delete val="1"/>
          </c:dLbls>
          <c:cat>
            <c:numRef>
              <c:f>'NewRetrieval Stats'!$B$25:$B$40</c:f>
              <c:numCache>
                <c:formatCode>[$-409]mmm\-yy;@</c:formatCode>
                <c:ptCount val="16"/>
                <c:pt idx="0">
                  <c:v>40735</c:v>
                </c:pt>
                <c:pt idx="1">
                  <c:v>40766</c:v>
                </c:pt>
                <c:pt idx="2">
                  <c:v>40797</c:v>
                </c:pt>
                <c:pt idx="3">
                  <c:v>40827</c:v>
                </c:pt>
                <c:pt idx="4">
                  <c:v>40858</c:v>
                </c:pt>
                <c:pt idx="5">
                  <c:v>40878</c:v>
                </c:pt>
                <c:pt idx="6">
                  <c:v>40920</c:v>
                </c:pt>
                <c:pt idx="7">
                  <c:v>40951</c:v>
                </c:pt>
                <c:pt idx="8">
                  <c:v>40980</c:v>
                </c:pt>
                <c:pt idx="9">
                  <c:v>41011</c:v>
                </c:pt>
                <c:pt idx="10">
                  <c:v>41041</c:v>
                </c:pt>
                <c:pt idx="11">
                  <c:v>41072</c:v>
                </c:pt>
                <c:pt idx="12">
                  <c:v>41102</c:v>
                </c:pt>
                <c:pt idx="13">
                  <c:v>41133</c:v>
                </c:pt>
                <c:pt idx="14">
                  <c:v>41164</c:v>
                </c:pt>
                <c:pt idx="15">
                  <c:v>41194</c:v>
                </c:pt>
              </c:numCache>
            </c:numRef>
          </c:cat>
          <c:val>
            <c:numRef>
              <c:f>'NewRetrieval Stats'!$F$25:$F$42</c:f>
              <c:numCache>
                <c:formatCode>General</c:formatCode>
                <c:ptCount val="18"/>
                <c:pt idx="0">
                  <c:v>176</c:v>
                </c:pt>
                <c:pt idx="1">
                  <c:v>149</c:v>
                </c:pt>
                <c:pt idx="2">
                  <c:v>296</c:v>
                </c:pt>
                <c:pt idx="3">
                  <c:v>290</c:v>
                </c:pt>
                <c:pt idx="4">
                  <c:v>257</c:v>
                </c:pt>
                <c:pt idx="5">
                  <c:v>266</c:v>
                </c:pt>
                <c:pt idx="6">
                  <c:v>582</c:v>
                </c:pt>
                <c:pt idx="7">
                  <c:v>191</c:v>
                </c:pt>
                <c:pt idx="8">
                  <c:v>268</c:v>
                </c:pt>
                <c:pt idx="9">
                  <c:v>640</c:v>
                </c:pt>
                <c:pt idx="10">
                  <c:v>325</c:v>
                </c:pt>
                <c:pt idx="11">
                  <c:v>252</c:v>
                </c:pt>
                <c:pt idx="12">
                  <c:v>290</c:v>
                </c:pt>
                <c:pt idx="13">
                  <c:v>373</c:v>
                </c:pt>
                <c:pt idx="14">
                  <c:v>246</c:v>
                </c:pt>
                <c:pt idx="15">
                  <c:v>386</c:v>
                </c:pt>
                <c:pt idx="16">
                  <c:v>409</c:v>
                </c:pt>
                <c:pt idx="17" formatCode="#,##0">
                  <c:v>199</c:v>
                </c:pt>
              </c:numCache>
            </c:numRef>
          </c:val>
          <c:smooth val="0"/>
        </c:ser>
        <c:dLbls>
          <c:showLegendKey val="0"/>
          <c:showVal val="1"/>
          <c:showCatName val="0"/>
          <c:showSerName val="0"/>
          <c:showPercent val="0"/>
          <c:showBubbleSize val="0"/>
        </c:dLbls>
        <c:marker val="1"/>
        <c:smooth val="0"/>
        <c:axId val="116270592"/>
        <c:axId val="42876224"/>
      </c:lineChart>
      <c:dateAx>
        <c:axId val="116270592"/>
        <c:scaling>
          <c:orientation val="minMax"/>
        </c:scaling>
        <c:delete val="0"/>
        <c:axPos val="b"/>
        <c:numFmt formatCode="[$-409]mmm\-yy;@" sourceLinked="0"/>
        <c:majorTickMark val="out"/>
        <c:minorTickMark val="none"/>
        <c:tickLblPos val="nextTo"/>
        <c:spPr>
          <a:ln w="3175">
            <a:solidFill>
              <a:srgbClr val="000000"/>
            </a:solidFill>
            <a:prstDash val="solid"/>
          </a:ln>
        </c:spPr>
        <c:txPr>
          <a:bodyPr rot="-1800000" vert="horz"/>
          <a:lstStyle/>
          <a:p>
            <a:pPr>
              <a:defRPr sz="1000" b="0" i="0" u="none" strike="noStrike" baseline="0">
                <a:solidFill>
                  <a:srgbClr val="000000"/>
                </a:solidFill>
                <a:latin typeface="Arial"/>
                <a:ea typeface="Arial"/>
                <a:cs typeface="Arial"/>
              </a:defRPr>
            </a:pPr>
            <a:endParaRPr lang="en-US"/>
          </a:p>
        </c:txPr>
        <c:crossAx val="42876224"/>
        <c:crosses val="autoZero"/>
        <c:auto val="1"/>
        <c:lblOffset val="100"/>
        <c:baseTimeUnit val="months"/>
        <c:majorUnit val="2"/>
        <c:majorTimeUnit val="months"/>
        <c:minorUnit val="1"/>
        <c:minorTimeUnit val="days"/>
      </c:dateAx>
      <c:valAx>
        <c:axId val="42876224"/>
        <c:scaling>
          <c:logBase val="10"/>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16270592"/>
        <c:crosses val="autoZero"/>
        <c:crossBetween val="between"/>
      </c:valAx>
      <c:spPr>
        <a:solidFill>
          <a:srgbClr val="C0C0C0"/>
        </a:solidFill>
        <a:ln w="12700">
          <a:solidFill>
            <a:srgbClr val="808080"/>
          </a:solidFill>
          <a:prstDash val="solid"/>
        </a:ln>
      </c:spPr>
    </c:plotArea>
    <c:legend>
      <c:legendPos val="r"/>
      <c:layout>
        <c:manualLayout>
          <c:xMode val="edge"/>
          <c:yMode val="edge"/>
          <c:x val="0.42951763698324619"/>
          <c:y val="0.69103260033969616"/>
          <c:w val="0.38996675409329085"/>
          <c:h val="0.18266488211351284"/>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E7510-6E08-984F-9E41-B83C4DBE05C0}" type="datetimeFigureOut">
              <a:rPr lang="en-US" smtClean="0"/>
              <a:t>1/10/2013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093D1-AC22-874A-B2FA-42FB574DAB22}" type="slidenum">
              <a:rPr lang="en-US" smtClean="0"/>
              <a:t>‹#›</a:t>
            </a:fld>
            <a:endParaRPr lang="en-US"/>
          </a:p>
        </p:txBody>
      </p:sp>
    </p:spTree>
    <p:extLst>
      <p:ext uri="{BB962C8B-B14F-4D97-AF65-F5344CB8AC3E}">
        <p14:creationId xmlns:p14="http://schemas.microsoft.com/office/powerpoint/2010/main" val="28650765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monthly</a:t>
            </a:r>
            <a:r>
              <a:rPr lang="en-US" baseline="0" dirty="0" smtClean="0"/>
              <a:t> statistics for October 2012.</a:t>
            </a:r>
            <a:endParaRPr lang="en-US" dirty="0"/>
          </a:p>
        </p:txBody>
      </p:sp>
      <p:sp>
        <p:nvSpPr>
          <p:cNvPr id="4" name="Slide Number Placeholder 3"/>
          <p:cNvSpPr>
            <a:spLocks noGrp="1"/>
          </p:cNvSpPr>
          <p:nvPr>
            <p:ph type="sldNum" sz="quarter" idx="10"/>
          </p:nvPr>
        </p:nvSpPr>
        <p:spPr/>
        <p:txBody>
          <a:bodyPr/>
          <a:lstStyle/>
          <a:p>
            <a:fld id="{4FE093D1-AC22-874A-B2FA-42FB574DAB22}" type="slidenum">
              <a:rPr lang="en-US" smtClean="0"/>
              <a:t>4</a:t>
            </a:fld>
            <a:endParaRPr lang="en-US"/>
          </a:p>
        </p:txBody>
      </p:sp>
    </p:spTree>
    <p:extLst>
      <p:ext uri="{BB962C8B-B14F-4D97-AF65-F5344CB8AC3E}">
        <p14:creationId xmlns:p14="http://schemas.microsoft.com/office/powerpoint/2010/main" val="292377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48818" y="1395412"/>
            <a:ext cx="7409381"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731184" y="3009899"/>
            <a:ext cx="6041216" cy="222743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F8AB531-F53D-5042-AFEC-7279F3F47FE9}"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
        <p:nvSpPr>
          <p:cNvPr id="7" name="TextBox 6"/>
          <p:cNvSpPr txBox="1"/>
          <p:nvPr userDrawn="1"/>
        </p:nvSpPr>
        <p:spPr>
          <a:xfrm>
            <a:off x="23906" y="1957295"/>
            <a:ext cx="866588"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srgbClr val="EEFFE8"/>
                </a:solidFill>
                <a:latin typeface="Abadi MT Condensed Extra Bold"/>
                <a:cs typeface="Abadi MT Condensed Extra Bold"/>
              </a:rPr>
              <a:t>Nov 26 2012</a:t>
            </a:r>
            <a:endParaRPr lang="en-US" sz="1400" dirty="0">
              <a:solidFill>
                <a:srgbClr val="EEFFE8"/>
              </a:solidFill>
              <a:latin typeface="Abadi MT Condensed Extra Bold"/>
              <a:cs typeface="Abadi MT Condensed Extra Bold"/>
            </a:endParaRPr>
          </a:p>
        </p:txBody>
      </p:sp>
    </p:spTree>
    <p:extLst>
      <p:ext uri="{BB962C8B-B14F-4D97-AF65-F5344CB8AC3E}">
        <p14:creationId xmlns:p14="http://schemas.microsoft.com/office/powerpoint/2010/main" val="308473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8AB531-F53D-5042-AFEC-7279F3F47FE9}"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329269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6182" y="274638"/>
            <a:ext cx="5440817"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8AB531-F53D-5042-AFEC-7279F3F47FE9}"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297599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8AB531-F53D-5042-AFEC-7279F3F47FE9}"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
        <p:nvSpPr>
          <p:cNvPr id="7" name="TextBox 6"/>
          <p:cNvSpPr txBox="1"/>
          <p:nvPr userDrawn="1"/>
        </p:nvSpPr>
        <p:spPr>
          <a:xfrm>
            <a:off x="23906" y="1957295"/>
            <a:ext cx="866588"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srgbClr val="EEFFE8"/>
                </a:solidFill>
                <a:latin typeface="Abadi MT Condensed Extra Bold"/>
                <a:cs typeface="Abadi MT Condensed Extra Bold"/>
              </a:rPr>
              <a:t>Nov 26 2012</a:t>
            </a:r>
            <a:endParaRPr lang="en-US" sz="1400" dirty="0">
              <a:solidFill>
                <a:srgbClr val="EEFFE8"/>
              </a:solidFill>
              <a:latin typeface="Abadi MT Condensed Extra Bold"/>
              <a:cs typeface="Abadi MT Condensed Extra Bold"/>
            </a:endParaRPr>
          </a:p>
        </p:txBody>
      </p:sp>
    </p:spTree>
    <p:extLst>
      <p:ext uri="{BB962C8B-B14F-4D97-AF65-F5344CB8AC3E}">
        <p14:creationId xmlns:p14="http://schemas.microsoft.com/office/powerpoint/2010/main" val="27284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705" y="4406900"/>
            <a:ext cx="7404007"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90705" y="2906713"/>
            <a:ext cx="740400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F8AB531-F53D-5042-AFEC-7279F3F47FE9}"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
        <p:nvSpPr>
          <p:cNvPr id="7" name="TextBox 6"/>
          <p:cNvSpPr txBox="1"/>
          <p:nvPr userDrawn="1"/>
        </p:nvSpPr>
        <p:spPr>
          <a:xfrm>
            <a:off x="23906" y="1957295"/>
            <a:ext cx="866588"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srgbClr val="EEFFE8"/>
                </a:solidFill>
                <a:latin typeface="Abadi MT Condensed Extra Bold"/>
                <a:cs typeface="Abadi MT Condensed Extra Bold"/>
              </a:rPr>
              <a:t>Nov 26 2012</a:t>
            </a:r>
            <a:endParaRPr lang="en-US" sz="1400" dirty="0">
              <a:solidFill>
                <a:srgbClr val="EEFFE8"/>
              </a:solidFill>
              <a:latin typeface="Abadi MT Condensed Extra Bold"/>
              <a:cs typeface="Abadi MT Condensed Extra Bold"/>
            </a:endParaRPr>
          </a:p>
        </p:txBody>
      </p:sp>
    </p:spTree>
    <p:extLst>
      <p:ext uri="{BB962C8B-B14F-4D97-AF65-F5344CB8AC3E}">
        <p14:creationId xmlns:p14="http://schemas.microsoft.com/office/powerpoint/2010/main" val="371893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99364" y="1600200"/>
            <a:ext cx="365191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35596" y="1600200"/>
            <a:ext cx="3651203"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F8AB531-F53D-5042-AFEC-7279F3F47FE9}" type="datetimeFigureOut">
              <a:rPr lang="en-US" smtClean="0"/>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8E720-E040-A24E-9FF3-C42F410783FD}" type="slidenum">
              <a:rPr lang="en-US" smtClean="0"/>
              <a:t>‹#›</a:t>
            </a:fld>
            <a:endParaRPr lang="en-US"/>
          </a:p>
        </p:txBody>
      </p:sp>
      <p:sp>
        <p:nvSpPr>
          <p:cNvPr id="8" name="TextBox 7"/>
          <p:cNvSpPr txBox="1"/>
          <p:nvPr userDrawn="1"/>
        </p:nvSpPr>
        <p:spPr>
          <a:xfrm>
            <a:off x="23906" y="1957295"/>
            <a:ext cx="866588"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srgbClr val="EEFFE8"/>
                </a:solidFill>
                <a:latin typeface="Abadi MT Condensed Extra Bold"/>
                <a:cs typeface="Abadi MT Condensed Extra Bold"/>
              </a:rPr>
              <a:t>Nov 26 2012</a:t>
            </a:r>
            <a:endParaRPr lang="en-US" sz="1400" dirty="0">
              <a:solidFill>
                <a:srgbClr val="EEFFE8"/>
              </a:solidFill>
              <a:latin typeface="Abadi MT Condensed Extra Bold"/>
              <a:cs typeface="Abadi MT Condensed Extra Bold"/>
            </a:endParaRPr>
          </a:p>
        </p:txBody>
      </p:sp>
    </p:spTree>
    <p:extLst>
      <p:ext uri="{BB962C8B-B14F-4D97-AF65-F5344CB8AC3E}">
        <p14:creationId xmlns:p14="http://schemas.microsoft.com/office/powerpoint/2010/main" val="9605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9364" y="1535113"/>
            <a:ext cx="36519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9363" y="2174874"/>
            <a:ext cx="3651915"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35597" y="1535113"/>
            <a:ext cx="365120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35597" y="2174875"/>
            <a:ext cx="3651203"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F8AB531-F53D-5042-AFEC-7279F3F47FE9}" type="datetimeFigureOut">
              <a:rPr lang="en-US" smtClean="0"/>
              <a:t>1/10/2013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8E720-E040-A24E-9FF3-C42F410783FD}" type="slidenum">
              <a:rPr lang="en-US" smtClean="0"/>
              <a:t>‹#›</a:t>
            </a:fld>
            <a:endParaRPr lang="en-US"/>
          </a:p>
        </p:txBody>
      </p:sp>
      <p:sp>
        <p:nvSpPr>
          <p:cNvPr id="10" name="TextBox 9"/>
          <p:cNvSpPr txBox="1"/>
          <p:nvPr userDrawn="1"/>
        </p:nvSpPr>
        <p:spPr>
          <a:xfrm>
            <a:off x="23906" y="1957295"/>
            <a:ext cx="866588"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srgbClr val="EEFFE8"/>
                </a:solidFill>
                <a:latin typeface="Abadi MT Condensed Extra Bold"/>
                <a:cs typeface="Abadi MT Condensed Extra Bold"/>
              </a:rPr>
              <a:t>Nov 26 2012</a:t>
            </a:r>
            <a:endParaRPr lang="en-US" sz="1400" dirty="0">
              <a:solidFill>
                <a:srgbClr val="EEFFE8"/>
              </a:solidFill>
              <a:latin typeface="Abadi MT Condensed Extra Bold"/>
              <a:cs typeface="Abadi MT Condensed Extra Bold"/>
            </a:endParaRPr>
          </a:p>
        </p:txBody>
      </p:sp>
    </p:spTree>
    <p:extLst>
      <p:ext uri="{BB962C8B-B14F-4D97-AF65-F5344CB8AC3E}">
        <p14:creationId xmlns:p14="http://schemas.microsoft.com/office/powerpoint/2010/main" val="13136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8AB531-F53D-5042-AFEC-7279F3F47FE9}" type="datetimeFigureOut">
              <a:rPr lang="en-US" smtClean="0"/>
              <a:t>1/10/2013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361084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AB531-F53D-5042-AFEC-7279F3F47FE9}" type="datetimeFigureOut">
              <a:rPr lang="en-US" smtClean="0"/>
              <a:t>1/10/2013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189925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320" y="273050"/>
            <a:ext cx="3133822"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321641" y="273050"/>
            <a:ext cx="4365157" cy="6083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118320" y="1435100"/>
            <a:ext cx="3133822"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F8AB531-F53D-5042-AFEC-7279F3F47FE9}" type="datetimeFigureOut">
              <a:rPr lang="en-US" smtClean="0"/>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24766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AB531-F53D-5042-AFEC-7279F3F47FE9}" type="datetimeFigureOut">
              <a:rPr lang="en-US" smtClean="0"/>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83121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9364" y="274638"/>
            <a:ext cx="7587435"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9364" y="1600201"/>
            <a:ext cx="7587435" cy="47561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AB531-F53D-5042-AFEC-7279F3F47FE9}" type="datetimeFigureOut">
              <a:rPr lang="en-US" smtClean="0"/>
              <a:t>1/10/2013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8E720-E040-A24E-9FF3-C42F410783FD}" type="slidenum">
              <a:rPr lang="en-US" smtClean="0"/>
              <a:t>‹#›</a:t>
            </a:fld>
            <a:endParaRPr lang="en-US"/>
          </a:p>
        </p:txBody>
      </p:sp>
      <p:sp>
        <p:nvSpPr>
          <p:cNvPr id="7" name="TextBox 6"/>
          <p:cNvSpPr txBox="1"/>
          <p:nvPr userDrawn="1"/>
        </p:nvSpPr>
        <p:spPr>
          <a:xfrm>
            <a:off x="23906" y="1957295"/>
            <a:ext cx="866588"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srgbClr val="EEFFE8"/>
                </a:solidFill>
                <a:latin typeface="Abadi MT Condensed Extra Bold"/>
                <a:cs typeface="Abadi MT Condensed Extra Bold"/>
              </a:rPr>
              <a:t>Nov 26 2012</a:t>
            </a:r>
            <a:endParaRPr lang="en-US" sz="1400" dirty="0">
              <a:solidFill>
                <a:srgbClr val="EEFFE8"/>
              </a:solidFill>
              <a:latin typeface="Abadi MT Condensed Extra Bold"/>
              <a:cs typeface="Abadi MT Condensed Extra Bold"/>
            </a:endParaRPr>
          </a:p>
        </p:txBody>
      </p:sp>
    </p:spTree>
    <p:extLst>
      <p:ext uri="{BB962C8B-B14F-4D97-AF65-F5344CB8AC3E}">
        <p14:creationId xmlns:p14="http://schemas.microsoft.com/office/powerpoint/2010/main" val="3871366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Kepler Archive</a:t>
            </a:r>
            <a:endParaRPr lang="en-US" dirty="0"/>
          </a:p>
        </p:txBody>
      </p:sp>
      <p:sp>
        <p:nvSpPr>
          <p:cNvPr id="3" name="Subtitle 2"/>
          <p:cNvSpPr>
            <a:spLocks noGrp="1"/>
          </p:cNvSpPr>
          <p:nvPr>
            <p:ph type="subTitle" idx="1"/>
          </p:nvPr>
        </p:nvSpPr>
        <p:spPr/>
        <p:txBody>
          <a:bodyPr>
            <a:normAutofit/>
          </a:bodyPr>
          <a:lstStyle/>
          <a:p>
            <a:r>
              <a:rPr lang="en-US" sz="2400" dirty="0" smtClean="0">
                <a:solidFill>
                  <a:schemeClr val="tx1"/>
                </a:solidFill>
              </a:rPr>
              <a:t>Dorothy</a:t>
            </a:r>
            <a:r>
              <a:rPr lang="en-US" sz="2400" dirty="0" smtClean="0"/>
              <a:t> </a:t>
            </a:r>
            <a:r>
              <a:rPr lang="en-US" sz="2400" dirty="0" smtClean="0">
                <a:solidFill>
                  <a:schemeClr val="tx1"/>
                </a:solidFill>
              </a:rPr>
              <a:t>Fraquelli</a:t>
            </a:r>
            <a:endParaRPr lang="en-US" sz="2400" dirty="0">
              <a:solidFill>
                <a:schemeClr val="tx1"/>
              </a:solidFill>
            </a:endParaRPr>
          </a:p>
        </p:txBody>
      </p:sp>
    </p:spTree>
    <p:extLst>
      <p:ext uri="{BB962C8B-B14F-4D97-AF65-F5344CB8AC3E}">
        <p14:creationId xmlns:p14="http://schemas.microsoft.com/office/powerpoint/2010/main" val="317993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fraquelli\Desktop\ff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890" y="123363"/>
            <a:ext cx="6230220" cy="661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5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7438" y="953311"/>
            <a:ext cx="6459166" cy="2031325"/>
          </a:xfrm>
          <a:prstGeom prst="rect">
            <a:avLst/>
          </a:prstGeom>
          <a:noFill/>
        </p:spPr>
        <p:txBody>
          <a:bodyPr wrap="square" rtlCol="0">
            <a:spAutoFit/>
          </a:bodyPr>
          <a:lstStyle/>
          <a:p>
            <a:pPr marL="285750" indent="-285750">
              <a:buFont typeface="Arial" pitchFamily="34" charset="0"/>
              <a:buChar char="•"/>
            </a:pPr>
            <a:r>
              <a:rPr lang="en-US" dirty="0"/>
              <a:t>Updated light curves for Q0-Q8 (improved software)</a:t>
            </a:r>
          </a:p>
          <a:p>
            <a:pPr marL="285750" indent="-285750">
              <a:buFont typeface="Arial" pitchFamily="34" charset="0"/>
              <a:buChar char="•"/>
            </a:pPr>
            <a:r>
              <a:rPr lang="en-US" dirty="0"/>
              <a:t>Q10-Q13 light curves, target pixel files and FFIs</a:t>
            </a:r>
          </a:p>
          <a:p>
            <a:pPr marL="285750" indent="-285750">
              <a:buFont typeface="Arial" pitchFamily="34" charset="0"/>
              <a:buChar char="•"/>
            </a:pPr>
            <a:r>
              <a:rPr lang="en-US" dirty="0"/>
              <a:t>Co-trending Bias Vectors (CBV)</a:t>
            </a:r>
          </a:p>
          <a:p>
            <a:pPr marL="285750" indent="-285750">
              <a:buFont typeface="Arial" pitchFamily="34" charset="0"/>
              <a:buChar char="•"/>
            </a:pPr>
            <a:r>
              <a:rPr lang="en-US" dirty="0"/>
              <a:t>Updated list of released Kepler Planetary Candidates (KOI)</a:t>
            </a:r>
          </a:p>
          <a:p>
            <a:pPr marL="285750" indent="-285750">
              <a:buFont typeface="Arial" pitchFamily="34" charset="0"/>
              <a:buChar char="•"/>
            </a:pPr>
            <a:r>
              <a:rPr lang="en-US" dirty="0"/>
              <a:t>Data Release Notes and updated </a:t>
            </a:r>
            <a:r>
              <a:rPr lang="en-US" dirty="0" smtClean="0"/>
              <a:t>documentation</a:t>
            </a:r>
          </a:p>
          <a:p>
            <a:pPr marL="285750" indent="-285750">
              <a:buFont typeface="Arial" pitchFamily="34" charset="0"/>
              <a:buChar char="•"/>
            </a:pPr>
            <a:r>
              <a:rPr lang="en-US" dirty="0" smtClean="0"/>
              <a:t>ABC files (artifact, background and collateral files)</a:t>
            </a:r>
            <a:endParaRPr lang="en-US" dirty="0"/>
          </a:p>
          <a:p>
            <a:pPr marL="285750" indent="-285750">
              <a:buFont typeface="Arial" pitchFamily="34" charset="0"/>
              <a:buChar char="•"/>
            </a:pPr>
            <a:endParaRPr lang="en-US" dirty="0"/>
          </a:p>
        </p:txBody>
      </p:sp>
      <p:sp>
        <p:nvSpPr>
          <p:cNvPr id="4" name="TextBox 3"/>
          <p:cNvSpPr txBox="1"/>
          <p:nvPr/>
        </p:nvSpPr>
        <p:spPr>
          <a:xfrm>
            <a:off x="1498060" y="306980"/>
            <a:ext cx="6721812" cy="646331"/>
          </a:xfrm>
          <a:prstGeom prst="rect">
            <a:avLst/>
          </a:prstGeom>
          <a:noFill/>
        </p:spPr>
        <p:txBody>
          <a:bodyPr wrap="square" rtlCol="0">
            <a:spAutoFit/>
          </a:bodyPr>
          <a:lstStyle/>
          <a:p>
            <a:pPr algn="ctr"/>
            <a:r>
              <a:rPr lang="en-US" b="1" dirty="0"/>
              <a:t>In the past year the archive has received:</a:t>
            </a:r>
          </a:p>
          <a:p>
            <a:pPr algn="ctr"/>
            <a:endParaRPr lang="en-US" dirty="0"/>
          </a:p>
        </p:txBody>
      </p:sp>
    </p:spTree>
    <p:extLst>
      <p:ext uri="{BB962C8B-B14F-4D97-AF65-F5344CB8AC3E}">
        <p14:creationId xmlns:p14="http://schemas.microsoft.com/office/powerpoint/2010/main" val="54460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3702" y="1381328"/>
            <a:ext cx="6838545" cy="4247317"/>
          </a:xfrm>
          <a:prstGeom prst="rect">
            <a:avLst/>
          </a:prstGeom>
          <a:noFill/>
        </p:spPr>
        <p:txBody>
          <a:bodyPr wrap="square" rtlCol="0">
            <a:spAutoFit/>
          </a:bodyPr>
          <a:lstStyle/>
          <a:p>
            <a:pPr marL="285750" indent="-285750">
              <a:buFont typeface="Arial" pitchFamily="34" charset="0"/>
              <a:buChar char="•"/>
            </a:pPr>
            <a:r>
              <a:rPr lang="en-US" dirty="0"/>
              <a:t> Additional High Level Science Products </a:t>
            </a:r>
            <a:r>
              <a:rPr lang="en-US" dirty="0" smtClean="0"/>
              <a:t> - none delivered</a:t>
            </a:r>
            <a:endParaRPr lang="en-US" dirty="0"/>
          </a:p>
          <a:p>
            <a:pPr marL="285750" indent="-285750">
              <a:buFont typeface="Arial" pitchFamily="34" charset="0"/>
              <a:buChar char="•"/>
            </a:pPr>
            <a:r>
              <a:rPr lang="en-US" dirty="0"/>
              <a:t> Kepler Colors Table </a:t>
            </a:r>
            <a:r>
              <a:rPr lang="en-US" dirty="0" smtClean="0"/>
              <a:t> - </a:t>
            </a:r>
            <a:r>
              <a:rPr lang="en-US" b="1" dirty="0" smtClean="0"/>
              <a:t>operational, more colors coming</a:t>
            </a:r>
            <a:endParaRPr lang="en-US" b="1" dirty="0"/>
          </a:p>
          <a:p>
            <a:pPr marL="285750" indent="-285750">
              <a:buFont typeface="Arial" pitchFamily="34" charset="0"/>
              <a:buChar char="•"/>
            </a:pPr>
            <a:r>
              <a:rPr lang="en-US" dirty="0"/>
              <a:t> Interfaces for the SPICE </a:t>
            </a:r>
            <a:r>
              <a:rPr lang="en-US" dirty="0" smtClean="0"/>
              <a:t>Kernels </a:t>
            </a:r>
            <a:r>
              <a:rPr lang="en-US" dirty="0"/>
              <a:t>(aka ephemeris), Ancillary Engineering Data and Reverse Clock </a:t>
            </a:r>
            <a:r>
              <a:rPr lang="en-US" dirty="0" smtClean="0"/>
              <a:t>data - </a:t>
            </a:r>
            <a:r>
              <a:rPr lang="en-US" b="1" dirty="0" smtClean="0"/>
              <a:t>done</a:t>
            </a:r>
            <a:endParaRPr lang="en-US" b="1" dirty="0"/>
          </a:p>
          <a:p>
            <a:pPr marL="285750" indent="-285750">
              <a:buFont typeface="Arial" pitchFamily="34" charset="0"/>
              <a:buChar char="•"/>
            </a:pPr>
            <a:r>
              <a:rPr lang="en-US" dirty="0"/>
              <a:t> Pixel Response Function files and a CBV-like interface for </a:t>
            </a:r>
            <a:r>
              <a:rPr lang="en-US" dirty="0" smtClean="0"/>
              <a:t>retrieval</a:t>
            </a:r>
          </a:p>
          <a:p>
            <a:r>
              <a:rPr lang="en-US" dirty="0"/>
              <a:t> </a:t>
            </a:r>
            <a:r>
              <a:rPr lang="en-US" dirty="0" smtClean="0"/>
              <a:t>        - </a:t>
            </a:r>
            <a:r>
              <a:rPr lang="en-US" b="1" dirty="0" smtClean="0"/>
              <a:t>done</a:t>
            </a:r>
            <a:endParaRPr lang="en-US" b="1" dirty="0"/>
          </a:p>
          <a:p>
            <a:pPr marL="285750" indent="-285750">
              <a:buFont typeface="Arial" pitchFamily="34" charset="0"/>
              <a:buChar char="•"/>
            </a:pPr>
            <a:r>
              <a:rPr lang="en-US" dirty="0"/>
              <a:t>Support for Kepler Senior Review Proposal </a:t>
            </a:r>
            <a:r>
              <a:rPr lang="en-US" dirty="0" smtClean="0"/>
              <a:t>- </a:t>
            </a:r>
            <a:r>
              <a:rPr lang="en-US" b="1" dirty="0" smtClean="0"/>
              <a:t>done</a:t>
            </a:r>
            <a:endParaRPr lang="en-US" b="1" dirty="0"/>
          </a:p>
          <a:p>
            <a:pPr marL="285750" indent="-285750">
              <a:buFont typeface="Arial" pitchFamily="34" charset="0"/>
              <a:buChar char="•"/>
            </a:pPr>
            <a:r>
              <a:rPr lang="en-US" dirty="0">
                <a:sym typeface="Wingdings" pitchFamily="2" charset="2"/>
              </a:rPr>
              <a:t> Another </a:t>
            </a:r>
            <a:r>
              <a:rPr lang="en-US" dirty="0" smtClean="0">
                <a:sym typeface="Wingdings" pitchFamily="2" charset="2"/>
              </a:rPr>
              <a:t>CT  - </a:t>
            </a:r>
            <a:r>
              <a:rPr lang="en-US" b="1" dirty="0" smtClean="0">
                <a:sym typeface="Wingdings" pitchFamily="2" charset="2"/>
              </a:rPr>
              <a:t>done</a:t>
            </a:r>
            <a:endParaRPr lang="en-US" b="1" dirty="0">
              <a:sym typeface="Wingdings" pitchFamily="2" charset="2"/>
            </a:endParaRPr>
          </a:p>
          <a:p>
            <a:pPr marL="285750" indent="-285750">
              <a:buFont typeface="Arial" pitchFamily="34" charset="0"/>
              <a:buChar char="•"/>
            </a:pPr>
            <a:r>
              <a:rPr lang="en-US" dirty="0">
                <a:sym typeface="Wingdings" pitchFamily="2" charset="2"/>
              </a:rPr>
              <a:t>Operations is moving from Solaris/</a:t>
            </a:r>
            <a:r>
              <a:rPr lang="en-US" dirty="0" err="1">
                <a:sym typeface="Wingdings" pitchFamily="2" charset="2"/>
              </a:rPr>
              <a:t>SyBase</a:t>
            </a:r>
            <a:r>
              <a:rPr lang="en-US" dirty="0">
                <a:sym typeface="Wingdings" pitchFamily="2" charset="2"/>
              </a:rPr>
              <a:t> to linux/sqlserver; expect to see improved performance. </a:t>
            </a:r>
            <a:r>
              <a:rPr lang="en-US" dirty="0" smtClean="0">
                <a:sym typeface="Wingdings" pitchFamily="2" charset="2"/>
              </a:rPr>
              <a:t> - </a:t>
            </a:r>
            <a:r>
              <a:rPr lang="en-US" b="1" dirty="0" smtClean="0">
                <a:sym typeface="Wingdings" pitchFamily="2" charset="2"/>
              </a:rPr>
              <a:t>done, performance improved by factor of 2</a:t>
            </a:r>
            <a:endParaRPr lang="en-US" b="1" dirty="0">
              <a:sym typeface="Wingdings" pitchFamily="2" charset="2"/>
            </a:endParaRPr>
          </a:p>
          <a:p>
            <a:pPr marL="285750" indent="-285750">
              <a:buFont typeface="Arial" pitchFamily="34" charset="0"/>
              <a:buChar char="•"/>
            </a:pPr>
            <a:r>
              <a:rPr lang="en-US" dirty="0">
                <a:sym typeface="Wingdings" pitchFamily="2" charset="2"/>
              </a:rPr>
              <a:t> Continued receipt of monthly and quarterly data transmissions, and quarterly </a:t>
            </a:r>
            <a:r>
              <a:rPr lang="en-US" dirty="0" smtClean="0">
                <a:sym typeface="Wingdings" pitchFamily="2" charset="2"/>
              </a:rPr>
              <a:t>KTCs  - </a:t>
            </a:r>
            <a:r>
              <a:rPr lang="en-US" b="1" dirty="0" smtClean="0">
                <a:sym typeface="Wingdings" pitchFamily="2" charset="2"/>
              </a:rPr>
              <a:t>done</a:t>
            </a:r>
            <a:endParaRPr lang="en-US" b="1" dirty="0">
              <a:sym typeface="Wingdings" pitchFamily="2" charset="2"/>
            </a:endParaRPr>
          </a:p>
          <a:p>
            <a:pPr marL="285750" indent="-285750">
              <a:buFont typeface="Arial" pitchFamily="34" charset="0"/>
              <a:buChar char="•"/>
            </a:pPr>
            <a:r>
              <a:rPr lang="en-US" dirty="0">
                <a:sym typeface="Wingdings" pitchFamily="2" charset="2"/>
              </a:rPr>
              <a:t> Transfer of target pixel files to the KASC </a:t>
            </a:r>
            <a:r>
              <a:rPr lang="en-US" dirty="0" smtClean="0">
                <a:sym typeface="Wingdings" pitchFamily="2" charset="2"/>
              </a:rPr>
              <a:t>group - </a:t>
            </a:r>
            <a:r>
              <a:rPr lang="en-US" b="1" dirty="0" smtClean="0">
                <a:sym typeface="Wingdings" pitchFamily="2" charset="2"/>
              </a:rPr>
              <a:t>done</a:t>
            </a:r>
            <a:endParaRPr lang="en-US" b="1" dirty="0"/>
          </a:p>
          <a:p>
            <a:endParaRPr lang="en-US" dirty="0"/>
          </a:p>
        </p:txBody>
      </p:sp>
      <p:sp>
        <p:nvSpPr>
          <p:cNvPr id="3" name="TextBox 2"/>
          <p:cNvSpPr txBox="1"/>
          <p:nvPr/>
        </p:nvSpPr>
        <p:spPr>
          <a:xfrm>
            <a:off x="1896894" y="457200"/>
            <a:ext cx="5943600" cy="646331"/>
          </a:xfrm>
          <a:prstGeom prst="rect">
            <a:avLst/>
          </a:prstGeom>
          <a:noFill/>
        </p:spPr>
        <p:txBody>
          <a:bodyPr wrap="square" rtlCol="0">
            <a:spAutoFit/>
          </a:bodyPr>
          <a:lstStyle/>
          <a:p>
            <a:pPr algn="ctr"/>
            <a:r>
              <a:rPr lang="en-US" b="1" dirty="0"/>
              <a:t>In progress or expected </a:t>
            </a:r>
            <a:r>
              <a:rPr lang="en-US" b="1" dirty="0" smtClean="0"/>
              <a:t>from 2011-2012</a:t>
            </a:r>
            <a:endParaRPr lang="en-US" b="1" dirty="0"/>
          </a:p>
          <a:p>
            <a:endParaRPr lang="en-US" dirty="0"/>
          </a:p>
        </p:txBody>
      </p:sp>
    </p:spTree>
    <p:extLst>
      <p:ext uri="{BB962C8B-B14F-4D97-AF65-F5344CB8AC3E}">
        <p14:creationId xmlns:p14="http://schemas.microsoft.com/office/powerpoint/2010/main" val="116266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9421" y="904673"/>
            <a:ext cx="6838545" cy="2585323"/>
          </a:xfrm>
          <a:prstGeom prst="rect">
            <a:avLst/>
          </a:prstGeom>
          <a:noFill/>
        </p:spPr>
        <p:txBody>
          <a:bodyPr wrap="square" rtlCol="0">
            <a:spAutoFit/>
          </a:bodyPr>
          <a:lstStyle/>
          <a:p>
            <a:pPr marL="285750" indent="-285750">
              <a:buFont typeface="Arial" pitchFamily="34" charset="0"/>
              <a:buChar char="•"/>
            </a:pPr>
            <a:r>
              <a:rPr lang="en-US" dirty="0" smtClean="0"/>
              <a:t>Kepler </a:t>
            </a:r>
            <a:r>
              <a:rPr lang="en-US" dirty="0"/>
              <a:t>Colors Table </a:t>
            </a:r>
            <a:r>
              <a:rPr lang="en-US" dirty="0" smtClean="0"/>
              <a:t> -  plan to add more colors as available</a:t>
            </a:r>
          </a:p>
          <a:p>
            <a:pPr marL="285750" indent="-285750">
              <a:buFont typeface="Arial" pitchFamily="34" charset="0"/>
              <a:buChar char="•"/>
            </a:pPr>
            <a:r>
              <a:rPr lang="en-US" dirty="0" smtClean="0"/>
              <a:t>Updated Q0-Q13 light curves to fix a Barycentric Time/leap second issue (March – May 2013).</a:t>
            </a:r>
          </a:p>
          <a:p>
            <a:pPr marL="285750" indent="-285750">
              <a:buFont typeface="Arial" pitchFamily="34" charset="0"/>
              <a:buChar char="•"/>
            </a:pPr>
            <a:r>
              <a:rPr lang="en-US" dirty="0" smtClean="0"/>
              <a:t>Coordinate with </a:t>
            </a:r>
            <a:r>
              <a:rPr lang="en-US" dirty="0" err="1" smtClean="0"/>
              <a:t>NexSci</a:t>
            </a:r>
            <a:r>
              <a:rPr lang="en-US" dirty="0" smtClean="0"/>
              <a:t> for delivery of Confirmed Planet information</a:t>
            </a:r>
          </a:p>
          <a:p>
            <a:pPr marL="285750" indent="-285750">
              <a:buFont typeface="Arial" pitchFamily="34" charset="0"/>
              <a:buChar char="•"/>
            </a:pPr>
            <a:r>
              <a:rPr lang="en-US" dirty="0" smtClean="0">
                <a:sym typeface="Wingdings" pitchFamily="2" charset="2"/>
              </a:rPr>
              <a:t>Continued </a:t>
            </a:r>
            <a:r>
              <a:rPr lang="en-US" dirty="0">
                <a:sym typeface="Wingdings" pitchFamily="2" charset="2"/>
              </a:rPr>
              <a:t>receipt of monthly and quarterly data transmissions, and quarterly </a:t>
            </a:r>
            <a:r>
              <a:rPr lang="en-US" dirty="0" smtClean="0">
                <a:sym typeface="Wingdings" pitchFamily="2" charset="2"/>
              </a:rPr>
              <a:t>KTCs </a:t>
            </a:r>
          </a:p>
          <a:p>
            <a:pPr marL="285750" indent="-285750">
              <a:buFont typeface="Arial" pitchFamily="34" charset="0"/>
              <a:buChar char="•"/>
            </a:pPr>
            <a:r>
              <a:rPr lang="en-US" dirty="0" smtClean="0">
                <a:sym typeface="Wingdings" pitchFamily="2" charset="2"/>
              </a:rPr>
              <a:t>Transfer </a:t>
            </a:r>
            <a:r>
              <a:rPr lang="en-US" dirty="0">
                <a:sym typeface="Wingdings" pitchFamily="2" charset="2"/>
              </a:rPr>
              <a:t>of target pixel files to the KASC </a:t>
            </a:r>
            <a:r>
              <a:rPr lang="en-US" dirty="0" smtClean="0">
                <a:sym typeface="Wingdings" pitchFamily="2" charset="2"/>
              </a:rPr>
              <a:t>group</a:t>
            </a:r>
          </a:p>
          <a:p>
            <a:pPr marL="285750" indent="-285750">
              <a:buFont typeface="Arial" pitchFamily="34" charset="0"/>
              <a:buChar char="•"/>
            </a:pPr>
            <a:r>
              <a:rPr lang="en-US" dirty="0"/>
              <a:t>Additional High Level Science </a:t>
            </a:r>
            <a:r>
              <a:rPr lang="en-US" dirty="0" smtClean="0"/>
              <a:t>Products  </a:t>
            </a:r>
            <a:endParaRPr lang="en-US" dirty="0"/>
          </a:p>
          <a:p>
            <a:endParaRPr lang="en-US" dirty="0"/>
          </a:p>
        </p:txBody>
      </p:sp>
      <p:sp>
        <p:nvSpPr>
          <p:cNvPr id="3" name="TextBox 2"/>
          <p:cNvSpPr txBox="1"/>
          <p:nvPr/>
        </p:nvSpPr>
        <p:spPr>
          <a:xfrm>
            <a:off x="1896894" y="457200"/>
            <a:ext cx="5943600" cy="369332"/>
          </a:xfrm>
          <a:prstGeom prst="rect">
            <a:avLst/>
          </a:prstGeom>
          <a:noFill/>
        </p:spPr>
        <p:txBody>
          <a:bodyPr wrap="square" rtlCol="0">
            <a:spAutoFit/>
          </a:bodyPr>
          <a:lstStyle/>
          <a:p>
            <a:pPr algn="ctr"/>
            <a:r>
              <a:rPr lang="en-US" b="1" dirty="0"/>
              <a:t>In progress or </a:t>
            </a:r>
            <a:r>
              <a:rPr lang="en-US" b="1" dirty="0" smtClean="0"/>
              <a:t>expected </a:t>
            </a:r>
            <a:endParaRPr lang="en-US" dirty="0"/>
          </a:p>
        </p:txBody>
      </p:sp>
      <p:sp>
        <p:nvSpPr>
          <p:cNvPr id="5" name="TextBox 4"/>
          <p:cNvSpPr txBox="1"/>
          <p:nvPr/>
        </p:nvSpPr>
        <p:spPr>
          <a:xfrm>
            <a:off x="1546698" y="4095345"/>
            <a:ext cx="7324928" cy="923330"/>
          </a:xfrm>
          <a:prstGeom prst="rect">
            <a:avLst/>
          </a:prstGeom>
          <a:noFill/>
        </p:spPr>
        <p:txBody>
          <a:bodyPr wrap="square" rtlCol="0">
            <a:spAutoFit/>
          </a:bodyPr>
          <a:lstStyle/>
          <a:p>
            <a:pPr marL="285750" indent="-285750">
              <a:buFont typeface="Arial" pitchFamily="34" charset="0"/>
              <a:buChar char="•"/>
            </a:pPr>
            <a:r>
              <a:rPr lang="en-US" dirty="0" smtClean="0"/>
              <a:t>Adding Kepler light curves to the MAST Portal</a:t>
            </a:r>
          </a:p>
          <a:p>
            <a:r>
              <a:rPr lang="en-US" dirty="0"/>
              <a:t> </a:t>
            </a:r>
            <a:r>
              <a:rPr lang="en-US" dirty="0" smtClean="0"/>
              <a:t>     + treat as a catalog or as an observation log?</a:t>
            </a:r>
          </a:p>
          <a:p>
            <a:r>
              <a:rPr lang="en-US" dirty="0"/>
              <a:t> </a:t>
            </a:r>
            <a:r>
              <a:rPr lang="en-US" dirty="0" smtClean="0"/>
              <a:t>        &gt; observation log  results in more rows than the Portal can handle</a:t>
            </a:r>
            <a:endParaRPr lang="en-US" dirty="0"/>
          </a:p>
        </p:txBody>
      </p:sp>
      <p:sp>
        <p:nvSpPr>
          <p:cNvPr id="6" name="TextBox 5"/>
          <p:cNvSpPr txBox="1"/>
          <p:nvPr/>
        </p:nvSpPr>
        <p:spPr>
          <a:xfrm>
            <a:off x="1896894" y="3489996"/>
            <a:ext cx="5612859" cy="369332"/>
          </a:xfrm>
          <a:prstGeom prst="rect">
            <a:avLst/>
          </a:prstGeom>
          <a:noFill/>
        </p:spPr>
        <p:txBody>
          <a:bodyPr wrap="square" rtlCol="0">
            <a:spAutoFit/>
          </a:bodyPr>
          <a:lstStyle/>
          <a:p>
            <a:pPr algn="ctr"/>
            <a:r>
              <a:rPr lang="en-US" b="1" dirty="0" smtClean="0"/>
              <a:t>Discussion Point</a:t>
            </a:r>
            <a:endParaRPr lang="en-US" b="1" dirty="0"/>
          </a:p>
        </p:txBody>
      </p:sp>
    </p:spTree>
    <p:extLst>
      <p:ext uri="{BB962C8B-B14F-4D97-AF65-F5344CB8AC3E}">
        <p14:creationId xmlns:p14="http://schemas.microsoft.com/office/powerpoint/2010/main" val="219025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5532" y="1906621"/>
            <a:ext cx="6634264" cy="369332"/>
          </a:xfrm>
          <a:prstGeom prst="rect">
            <a:avLst/>
          </a:prstGeom>
          <a:noFill/>
        </p:spPr>
        <p:txBody>
          <a:bodyPr wrap="square" rtlCol="0">
            <a:spAutoFit/>
          </a:bodyPr>
          <a:lstStyle/>
          <a:p>
            <a:endParaRPr lang="en-US" dirty="0"/>
          </a:p>
        </p:txBody>
      </p:sp>
      <p:sp>
        <p:nvSpPr>
          <p:cNvPr id="3" name="TextBox 2"/>
          <p:cNvSpPr txBox="1"/>
          <p:nvPr/>
        </p:nvSpPr>
        <p:spPr>
          <a:xfrm>
            <a:off x="1857982" y="1828800"/>
            <a:ext cx="6614809" cy="338554"/>
          </a:xfrm>
          <a:prstGeom prst="rect">
            <a:avLst/>
          </a:prstGeom>
          <a:noFill/>
        </p:spPr>
        <p:txBody>
          <a:bodyPr wrap="square" rtlCol="0">
            <a:spAutoFit/>
          </a:bodyPr>
          <a:lstStyle/>
          <a:p>
            <a:pPr>
              <a:buNone/>
            </a:pPr>
            <a:r>
              <a:rPr lang="en-US" sz="1600" dirty="0" smtClean="0"/>
              <a:t>We expect to be involved in the planning of the Kepler Legacy Archive.</a:t>
            </a:r>
            <a:endParaRPr lang="en-US" sz="1600" dirty="0"/>
          </a:p>
        </p:txBody>
      </p:sp>
      <p:sp>
        <p:nvSpPr>
          <p:cNvPr id="4" name="TextBox 3"/>
          <p:cNvSpPr txBox="1"/>
          <p:nvPr/>
        </p:nvSpPr>
        <p:spPr>
          <a:xfrm>
            <a:off x="1663430" y="603115"/>
            <a:ext cx="6108970" cy="646331"/>
          </a:xfrm>
          <a:prstGeom prst="rect">
            <a:avLst/>
          </a:prstGeom>
          <a:noFill/>
        </p:spPr>
        <p:txBody>
          <a:bodyPr wrap="square" rtlCol="0">
            <a:spAutoFit/>
          </a:bodyPr>
          <a:lstStyle/>
          <a:p>
            <a:pPr algn="ctr"/>
            <a:r>
              <a:rPr lang="en-US" b="1" dirty="0"/>
              <a:t>Kepler Legacy Archive                 </a:t>
            </a:r>
          </a:p>
          <a:p>
            <a:pPr algn="ctr"/>
            <a:endParaRPr lang="en-US" dirty="0"/>
          </a:p>
        </p:txBody>
      </p:sp>
    </p:spTree>
    <p:extLst>
      <p:ext uri="{BB962C8B-B14F-4D97-AF65-F5344CB8AC3E}">
        <p14:creationId xmlns:p14="http://schemas.microsoft.com/office/powerpoint/2010/main" val="594782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5609" y="894945"/>
            <a:ext cx="6498077" cy="5078313"/>
          </a:xfrm>
          <a:prstGeom prst="rect">
            <a:avLst/>
          </a:prstGeom>
          <a:noFill/>
        </p:spPr>
        <p:txBody>
          <a:bodyPr wrap="square" rtlCol="0">
            <a:spAutoFit/>
          </a:bodyPr>
          <a:lstStyle/>
          <a:p>
            <a:pPr>
              <a:buNone/>
            </a:pPr>
            <a:r>
              <a:rPr lang="en-US" dirty="0"/>
              <a:t>ASB – Archive Sciences Branch</a:t>
            </a:r>
          </a:p>
          <a:p>
            <a:pPr>
              <a:buNone/>
            </a:pPr>
            <a:r>
              <a:rPr lang="en-US" dirty="0"/>
              <a:t>CBV – Co-trending Basis Vectors</a:t>
            </a:r>
          </a:p>
          <a:p>
            <a:pPr>
              <a:buNone/>
            </a:pPr>
            <a:r>
              <a:rPr lang="en-US" dirty="0"/>
              <a:t>CT – Characteristics Table</a:t>
            </a:r>
          </a:p>
          <a:p>
            <a:pPr>
              <a:buNone/>
            </a:pPr>
            <a:r>
              <a:rPr lang="en-US" dirty="0"/>
              <a:t>DPAS – Data Processing and Services</a:t>
            </a:r>
          </a:p>
          <a:p>
            <a:pPr>
              <a:buNone/>
            </a:pPr>
            <a:r>
              <a:rPr lang="en-US" dirty="0"/>
              <a:t>DSB – Data Software Branch</a:t>
            </a:r>
          </a:p>
          <a:p>
            <a:pPr>
              <a:buNone/>
            </a:pPr>
            <a:r>
              <a:rPr lang="en-US" dirty="0"/>
              <a:t>DMC – Data Management Center located at STScI</a:t>
            </a:r>
          </a:p>
          <a:p>
            <a:pPr>
              <a:buNone/>
            </a:pPr>
            <a:r>
              <a:rPr lang="en-US" dirty="0"/>
              <a:t>KASC – Kepler </a:t>
            </a:r>
            <a:r>
              <a:rPr lang="en-US" dirty="0" err="1"/>
              <a:t>Asteroseismic</a:t>
            </a:r>
            <a:r>
              <a:rPr lang="en-US" dirty="0"/>
              <a:t> Science Consortium</a:t>
            </a:r>
          </a:p>
          <a:p>
            <a:pPr>
              <a:buNone/>
            </a:pPr>
            <a:r>
              <a:rPr lang="en-US" dirty="0"/>
              <a:t>FFI – Full Frame </a:t>
            </a:r>
            <a:r>
              <a:rPr lang="en-US" dirty="0" smtClean="0"/>
              <a:t>Image</a:t>
            </a:r>
          </a:p>
          <a:p>
            <a:pPr>
              <a:buNone/>
            </a:pPr>
            <a:r>
              <a:rPr lang="en-US" dirty="0" smtClean="0"/>
              <a:t>IRT – UK IR Telescope survey – J </a:t>
            </a:r>
          </a:p>
          <a:p>
            <a:pPr>
              <a:buNone/>
            </a:pPr>
            <a:r>
              <a:rPr lang="en-US" dirty="0" smtClean="0"/>
              <a:t>KIC </a:t>
            </a:r>
            <a:r>
              <a:rPr lang="en-US" dirty="0"/>
              <a:t>- Kepler Input </a:t>
            </a:r>
            <a:r>
              <a:rPr lang="en-US" dirty="0" smtClean="0"/>
              <a:t>Catalog</a:t>
            </a:r>
          </a:p>
          <a:p>
            <a:pPr>
              <a:buNone/>
            </a:pPr>
            <a:r>
              <a:rPr lang="en-US" dirty="0" smtClean="0"/>
              <a:t>KIS – Kepler Isaac Newton Telescope survey – U, g, r, I, H-alpha </a:t>
            </a:r>
            <a:endParaRPr lang="en-US" dirty="0"/>
          </a:p>
          <a:p>
            <a:pPr>
              <a:buNone/>
            </a:pPr>
            <a:r>
              <a:rPr lang="en-US" dirty="0"/>
              <a:t>KTC - Kepler Target Catalog</a:t>
            </a:r>
          </a:p>
          <a:p>
            <a:pPr>
              <a:buNone/>
            </a:pPr>
            <a:r>
              <a:rPr lang="en-US" dirty="0"/>
              <a:t>MOC - Mission Operations Center located at LASP in Boulder</a:t>
            </a:r>
          </a:p>
          <a:p>
            <a:pPr>
              <a:buNone/>
            </a:pPr>
            <a:r>
              <a:rPr lang="en-US" dirty="0"/>
              <a:t>Q# - quarter, as in Q1 is Quarter </a:t>
            </a:r>
            <a:r>
              <a:rPr lang="en-US" dirty="0" smtClean="0"/>
              <a:t>1</a:t>
            </a:r>
          </a:p>
          <a:p>
            <a:pPr>
              <a:buNone/>
            </a:pPr>
            <a:r>
              <a:rPr lang="en-US" dirty="0" smtClean="0"/>
              <a:t>RVC – Reverse Clock Cadence</a:t>
            </a:r>
            <a:endParaRPr lang="en-US" dirty="0"/>
          </a:p>
          <a:p>
            <a:pPr>
              <a:buNone/>
            </a:pPr>
            <a:r>
              <a:rPr lang="en-US" dirty="0"/>
              <a:t>SOC – Science Operations Center located at NASA Ames</a:t>
            </a:r>
          </a:p>
          <a:p>
            <a:pPr>
              <a:buNone/>
            </a:pPr>
            <a:r>
              <a:rPr lang="en-US" dirty="0"/>
              <a:t>TPF – Target Pixel File</a:t>
            </a:r>
          </a:p>
          <a:p>
            <a:r>
              <a:rPr lang="en-US" dirty="0" smtClean="0"/>
              <a:t>UBV – Everett et al survey – U, B, V</a:t>
            </a:r>
            <a:endParaRPr lang="en-US" dirty="0"/>
          </a:p>
        </p:txBody>
      </p:sp>
      <p:sp>
        <p:nvSpPr>
          <p:cNvPr id="3" name="TextBox 2"/>
          <p:cNvSpPr txBox="1"/>
          <p:nvPr/>
        </p:nvSpPr>
        <p:spPr>
          <a:xfrm>
            <a:off x="1853118" y="408562"/>
            <a:ext cx="6624537" cy="646331"/>
          </a:xfrm>
          <a:prstGeom prst="rect">
            <a:avLst/>
          </a:prstGeom>
          <a:noFill/>
        </p:spPr>
        <p:txBody>
          <a:bodyPr wrap="square" rtlCol="0">
            <a:spAutoFit/>
          </a:bodyPr>
          <a:lstStyle/>
          <a:p>
            <a:pPr algn="ctr"/>
            <a:r>
              <a:rPr lang="en-US" b="1" dirty="0"/>
              <a:t>Kepler Acronyms</a:t>
            </a:r>
          </a:p>
          <a:p>
            <a:pPr algn="ctr"/>
            <a:endParaRPr lang="en-US" b="1" dirty="0"/>
          </a:p>
        </p:txBody>
      </p:sp>
    </p:spTree>
    <p:extLst>
      <p:ext uri="{BB962C8B-B14F-4D97-AF65-F5344CB8AC3E}">
        <p14:creationId xmlns:p14="http://schemas.microsoft.com/office/powerpoint/2010/main" val="287626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800" dirty="0"/>
              <a:t>Kepler involves a number of branches and personnel at STScI.  No one at STScI works full time on Kepler.  Some work is done under contract with the Kepler project (i.e., the DMC) while other work is done under the MAST contract</a:t>
            </a:r>
            <a:r>
              <a:rPr lang="en-US" sz="1600" dirty="0"/>
              <a:t>. </a:t>
            </a:r>
            <a:br>
              <a:rPr lang="en-US" sz="1600" dirty="0"/>
            </a:br>
            <a:endParaRPr lang="en-US" sz="1600" dirty="0"/>
          </a:p>
        </p:txBody>
      </p:sp>
      <p:sp>
        <p:nvSpPr>
          <p:cNvPr id="3" name="Content Placeholder 2"/>
          <p:cNvSpPr>
            <a:spLocks noGrp="1"/>
          </p:cNvSpPr>
          <p:nvPr>
            <p:ph idx="1"/>
          </p:nvPr>
        </p:nvSpPr>
        <p:spPr>
          <a:xfrm>
            <a:off x="1011815" y="1417638"/>
            <a:ext cx="7587435" cy="4756150"/>
          </a:xfrm>
        </p:spPr>
        <p:txBody>
          <a:bodyPr>
            <a:normAutofit fontScale="92500" lnSpcReduction="10000"/>
          </a:bodyPr>
          <a:lstStyle/>
          <a:p>
            <a:r>
              <a:rPr lang="en-US" sz="1600" dirty="0"/>
              <a:t> Staffing for Kepler (</a:t>
            </a:r>
            <a:r>
              <a:rPr lang="en-US" sz="1600" dirty="0" smtClean="0"/>
              <a:t>2.1 </a:t>
            </a:r>
            <a:r>
              <a:rPr lang="en-US" sz="1600" dirty="0"/>
              <a:t>FTE in FY 2012): </a:t>
            </a:r>
          </a:p>
          <a:p>
            <a:pPr>
              <a:buNone/>
            </a:pPr>
            <a:r>
              <a:rPr lang="en-US" sz="1600" dirty="0"/>
              <a:t>    </a:t>
            </a:r>
            <a:r>
              <a:rPr lang="en-US" sz="1600" dirty="0" smtClean="0"/>
              <a:t>  </a:t>
            </a:r>
            <a:r>
              <a:rPr lang="en-US" sz="1600" dirty="0"/>
              <a:t>+ from ASB: Randy Thompson, </a:t>
            </a:r>
            <a:r>
              <a:rPr lang="en-US" sz="1600" dirty="0" err="1" smtClean="0"/>
              <a:t>Shui-AyTseng</a:t>
            </a:r>
            <a:r>
              <a:rPr lang="en-US" sz="1600" dirty="0"/>
              <a:t>, Tim Kimball, Karen Levay and Myron Smith</a:t>
            </a:r>
          </a:p>
          <a:p>
            <a:pPr>
              <a:buNone/>
            </a:pPr>
            <a:r>
              <a:rPr lang="en-US" sz="1600" dirty="0"/>
              <a:t>      + from DPAS:  Forrest Hamilton, Dorothy Fraquelli, Deborah Kenny, Faith Abney (lead) (Tracy Ellis, Tatjana Tomovic are backups for Hamilton)</a:t>
            </a:r>
          </a:p>
          <a:p>
            <a:pPr>
              <a:buNone/>
            </a:pPr>
            <a:r>
              <a:rPr lang="en-US" sz="1600" dirty="0"/>
              <a:t>       + from DSB: Christine Heller-Boyer</a:t>
            </a:r>
          </a:p>
          <a:p>
            <a:pPr>
              <a:buNone/>
            </a:pPr>
            <a:r>
              <a:rPr lang="en-US" sz="1600" dirty="0"/>
              <a:t>       + from ITSD: Tom Walker, Pat Taylor, David Unger</a:t>
            </a:r>
          </a:p>
          <a:p>
            <a:pPr>
              <a:buNone/>
            </a:pPr>
            <a:endParaRPr lang="en-US" sz="1600" dirty="0"/>
          </a:p>
          <a:p>
            <a:r>
              <a:rPr lang="en-US" sz="1600" dirty="0"/>
              <a:t> The archive holds light curves, target pixel files and FFIs for quarters 0 through 13.</a:t>
            </a:r>
          </a:p>
          <a:p>
            <a:pPr>
              <a:buNone/>
            </a:pPr>
            <a:r>
              <a:rPr lang="en-US" sz="1600" dirty="0"/>
              <a:t>      + All data are public, except for </a:t>
            </a:r>
            <a:r>
              <a:rPr lang="en-US" sz="1600" dirty="0" smtClean="0"/>
              <a:t>Q10-13 </a:t>
            </a:r>
            <a:r>
              <a:rPr lang="en-US" sz="1600" dirty="0"/>
              <a:t>GO data.</a:t>
            </a:r>
          </a:p>
          <a:p>
            <a:pPr>
              <a:buNone/>
            </a:pPr>
            <a:r>
              <a:rPr lang="en-US" sz="1600" dirty="0"/>
              <a:t>      + Q14 data are expected to arrive at the archive in January 2013.</a:t>
            </a:r>
          </a:p>
          <a:p>
            <a:pPr>
              <a:buNone/>
            </a:pPr>
            <a:r>
              <a:rPr lang="en-US" sz="1600" dirty="0"/>
              <a:t>      + Q15 observations are in progress on the spacecraft</a:t>
            </a:r>
            <a:r>
              <a:rPr lang="en-US" sz="1600" dirty="0" smtClean="0"/>
              <a:t>.</a:t>
            </a:r>
          </a:p>
          <a:p>
            <a:pPr>
              <a:buNone/>
            </a:pPr>
            <a:endParaRPr lang="en-US" sz="1600" dirty="0" smtClean="0"/>
          </a:p>
          <a:p>
            <a:r>
              <a:rPr lang="en-US" sz="1600" dirty="0" smtClean="0"/>
              <a:t>Ancillary files, many added in 2012</a:t>
            </a:r>
          </a:p>
          <a:p>
            <a:pPr marL="0" indent="0">
              <a:buNone/>
            </a:pPr>
            <a:r>
              <a:rPr lang="en-US" sz="1600" dirty="0"/>
              <a:t> </a:t>
            </a:r>
            <a:r>
              <a:rPr lang="en-US" sz="1600" dirty="0" smtClean="0"/>
              <a:t>     + </a:t>
            </a:r>
            <a:r>
              <a:rPr lang="en-US" sz="1600" dirty="0" err="1" smtClean="0"/>
              <a:t>Cotrending</a:t>
            </a:r>
            <a:r>
              <a:rPr lang="en-US" sz="1600" dirty="0" smtClean="0"/>
              <a:t> Basis Vectors</a:t>
            </a:r>
          </a:p>
          <a:p>
            <a:pPr marL="0" indent="0">
              <a:buNone/>
            </a:pPr>
            <a:r>
              <a:rPr lang="en-US" sz="1600" dirty="0"/>
              <a:t> </a:t>
            </a:r>
            <a:r>
              <a:rPr lang="en-US" sz="1600" dirty="0" smtClean="0"/>
              <a:t>     + Focal Plane Characterization Models</a:t>
            </a:r>
            <a:endParaRPr lang="en-US" sz="1600" dirty="0"/>
          </a:p>
          <a:p>
            <a:pPr>
              <a:buNone/>
            </a:pPr>
            <a:r>
              <a:rPr lang="en-US" sz="1600" dirty="0" smtClean="0"/>
              <a:t>      + Engineering files (long/short cadence collateral files, artifact removal pixel files, background pixel files and Reverse Clock files)</a:t>
            </a:r>
          </a:p>
          <a:p>
            <a:pPr>
              <a:buNone/>
            </a:pPr>
            <a:r>
              <a:rPr lang="en-US" sz="1600" dirty="0"/>
              <a:t> </a:t>
            </a:r>
            <a:r>
              <a:rPr lang="en-US" sz="1600" dirty="0" smtClean="0"/>
              <a:t>     + Spice Kernels (ephemeris)</a:t>
            </a:r>
            <a:endParaRPr lang="en-US" sz="1600" dirty="0"/>
          </a:p>
          <a:p>
            <a:endParaRPr lang="en-US" sz="1600" dirty="0"/>
          </a:p>
        </p:txBody>
      </p:sp>
    </p:spTree>
    <p:extLst>
      <p:ext uri="{BB962C8B-B14F-4D97-AF65-F5344CB8AC3E}">
        <p14:creationId xmlns:p14="http://schemas.microsoft.com/office/powerpoint/2010/main" val="227261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476" y="772437"/>
            <a:ext cx="5486400"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76" y="176483"/>
            <a:ext cx="83407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76" y="869714"/>
            <a:ext cx="2981325" cy="5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45532" y="4396902"/>
            <a:ext cx="1459149" cy="91440"/>
          </a:xfrm>
          <a:prstGeom prst="rect">
            <a:avLst/>
          </a:prstGeom>
          <a:solidFill>
            <a:schemeClr val="bg1"/>
          </a:solidFill>
          <a:ln w="0">
            <a:noFill/>
          </a:ln>
          <a:effectLst>
            <a:outerShdw sx="1000" sy="1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57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5336" y="135709"/>
            <a:ext cx="7208196" cy="461665"/>
          </a:xfrm>
          <a:prstGeom prst="rect">
            <a:avLst/>
          </a:prstGeom>
          <a:noFill/>
        </p:spPr>
        <p:txBody>
          <a:bodyPr wrap="square" rtlCol="0">
            <a:spAutoFit/>
          </a:bodyPr>
          <a:lstStyle/>
          <a:p>
            <a:pPr algn="ctr"/>
            <a:r>
              <a:rPr lang="en-US" sz="2400" dirty="0"/>
              <a:t>October </a:t>
            </a:r>
            <a:r>
              <a:rPr lang="en-US" sz="2400" dirty="0" smtClean="0"/>
              <a:t>2012 Retrieval Statistics</a:t>
            </a:r>
            <a:endParaRPr lang="en-US" sz="2400" dirty="0"/>
          </a:p>
        </p:txBody>
      </p:sp>
      <p:sp>
        <p:nvSpPr>
          <p:cNvPr id="3" name="TextBox 2"/>
          <p:cNvSpPr txBox="1"/>
          <p:nvPr/>
        </p:nvSpPr>
        <p:spPr>
          <a:xfrm>
            <a:off x="1079770" y="967970"/>
            <a:ext cx="1225685" cy="3914918"/>
          </a:xfrm>
          <a:prstGeom prst="rect">
            <a:avLst/>
          </a:prstGeom>
          <a:noFill/>
        </p:spPr>
        <p:txBody>
          <a:bodyPr wrap="square" rtlCol="0">
            <a:spAutoFit/>
          </a:bodyPr>
          <a:lstStyle/>
          <a:p>
            <a:pPr>
              <a:lnSpc>
                <a:spcPct val="90000"/>
              </a:lnSpc>
              <a:spcBef>
                <a:spcPct val="20000"/>
              </a:spcBef>
            </a:pPr>
            <a:r>
              <a:rPr lang="en-US" dirty="0">
                <a:solidFill>
                  <a:srgbClr val="000099"/>
                </a:solidFill>
                <a:latin typeface="Times New Roman" pitchFamily="64" charset="0"/>
              </a:rPr>
              <a:t>748,896 searches</a:t>
            </a:r>
            <a:r>
              <a:rPr lang="en-US" dirty="0">
                <a:latin typeface="Times New Roman" pitchFamily="64" charset="0"/>
              </a:rPr>
              <a:t> </a:t>
            </a:r>
            <a:endParaRPr lang="en-US" dirty="0" smtClean="0">
              <a:latin typeface="Times New Roman" pitchFamily="64" charset="0"/>
            </a:endParaRPr>
          </a:p>
          <a:p>
            <a:pPr>
              <a:lnSpc>
                <a:spcPct val="90000"/>
              </a:lnSpc>
              <a:spcBef>
                <a:spcPct val="20000"/>
              </a:spcBef>
            </a:pPr>
            <a:endParaRPr lang="en-US" i="1" dirty="0">
              <a:solidFill>
                <a:srgbClr val="FF0000"/>
              </a:solidFill>
              <a:latin typeface="Times New Roman" pitchFamily="64" charset="0"/>
            </a:endParaRPr>
          </a:p>
          <a:p>
            <a:pPr>
              <a:lnSpc>
                <a:spcPct val="90000"/>
              </a:lnSpc>
              <a:spcBef>
                <a:spcPct val="20000"/>
              </a:spcBef>
            </a:pPr>
            <a:r>
              <a:rPr lang="en-US" dirty="0" smtClean="0">
                <a:solidFill>
                  <a:srgbClr val="FF33CC"/>
                </a:solidFill>
                <a:latin typeface="Times New Roman" pitchFamily="64" charset="0"/>
              </a:rPr>
              <a:t>6,</a:t>
            </a:r>
            <a:r>
              <a:rPr lang="en-US" dirty="0" smtClean="0">
                <a:solidFill>
                  <a:srgbClr val="FF33CC"/>
                </a:solidFill>
                <a:latin typeface="Times New Roman" pitchFamily="64" charset="0"/>
              </a:rPr>
              <a:t>447,300 </a:t>
            </a:r>
            <a:r>
              <a:rPr lang="en-US" dirty="0">
                <a:solidFill>
                  <a:srgbClr val="FF33CC"/>
                </a:solidFill>
                <a:latin typeface="Times New Roman" pitchFamily="64" charset="0"/>
              </a:rPr>
              <a:t>datasets retrieved </a:t>
            </a:r>
          </a:p>
          <a:p>
            <a:endParaRPr lang="en-US" dirty="0" smtClean="0"/>
          </a:p>
          <a:p>
            <a:r>
              <a:rPr lang="en-US" dirty="0" smtClean="0">
                <a:solidFill>
                  <a:srgbClr val="835B3D"/>
                </a:solidFill>
                <a:latin typeface="Times New Roman" pitchFamily="64" charset="0"/>
              </a:rPr>
              <a:t>4</a:t>
            </a:r>
            <a:r>
              <a:rPr lang="en-US" dirty="0" smtClean="0">
                <a:solidFill>
                  <a:srgbClr val="835B3D"/>
                </a:solidFill>
                <a:latin typeface="Times New Roman" pitchFamily="64" charset="0"/>
              </a:rPr>
              <a:t>,776 </a:t>
            </a:r>
            <a:r>
              <a:rPr lang="en-US" dirty="0">
                <a:solidFill>
                  <a:srgbClr val="835B3D"/>
                </a:solidFill>
                <a:latin typeface="Times New Roman" pitchFamily="64" charset="0"/>
              </a:rPr>
              <a:t>GB of data </a:t>
            </a:r>
            <a:r>
              <a:rPr lang="en-US" dirty="0" smtClean="0">
                <a:solidFill>
                  <a:srgbClr val="835B3D"/>
                </a:solidFill>
                <a:latin typeface="Times New Roman" pitchFamily="64" charset="0"/>
              </a:rPr>
              <a:t>retrieved</a:t>
            </a:r>
          </a:p>
          <a:p>
            <a:endParaRPr lang="en-US" dirty="0" smtClean="0"/>
          </a:p>
          <a:p>
            <a:r>
              <a:rPr lang="en-US" dirty="0">
                <a:solidFill>
                  <a:srgbClr val="00FFFF"/>
                </a:solidFill>
                <a:latin typeface="Times New Roman" pitchFamily="64" charset="0"/>
              </a:rPr>
              <a:t>386 unique users</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798913517"/>
              </p:ext>
            </p:extLst>
          </p:nvPr>
        </p:nvGraphicFramePr>
        <p:xfrm>
          <a:off x="2305456" y="597374"/>
          <a:ext cx="6725640" cy="61049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37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3506" y="515566"/>
            <a:ext cx="7548664" cy="5632311"/>
          </a:xfrm>
          <a:prstGeom prst="rect">
            <a:avLst/>
          </a:prstGeom>
          <a:noFill/>
        </p:spPr>
        <p:txBody>
          <a:bodyPr wrap="square" rtlCol="0">
            <a:spAutoFit/>
          </a:bodyPr>
          <a:lstStyle/>
          <a:p>
            <a:pPr marL="285750" indent="-285750">
              <a:buFont typeface="Arial" pitchFamily="34" charset="0"/>
              <a:buChar char="•"/>
            </a:pPr>
            <a:r>
              <a:rPr lang="en-US" dirty="0"/>
              <a:t>MAST provides the archive user interface for Kepler data, which consist of light curves, target pixel files, full frame images (FFI), a variety of support files and documentation. </a:t>
            </a:r>
          </a:p>
          <a:p>
            <a:pPr>
              <a:buNone/>
            </a:pPr>
            <a:r>
              <a:rPr lang="en-US" dirty="0"/>
              <a:t>     </a:t>
            </a:r>
            <a:r>
              <a:rPr lang="en-US" dirty="0" smtClean="0"/>
              <a:t>  </a:t>
            </a:r>
            <a:r>
              <a:rPr lang="en-US" dirty="0"/>
              <a:t>+ Standard MAST search forms for Target Searches, Data Discovery, FFI and Engineering Data Searches and the Kepler Input Catalog (KIC</a:t>
            </a:r>
            <a:r>
              <a:rPr lang="en-US" dirty="0" smtClean="0"/>
              <a:t>).</a:t>
            </a:r>
          </a:p>
          <a:p>
            <a:pPr>
              <a:buNone/>
            </a:pPr>
            <a:r>
              <a:rPr lang="en-US" dirty="0"/>
              <a:t> </a:t>
            </a:r>
            <a:r>
              <a:rPr lang="en-US" dirty="0" smtClean="0"/>
              <a:t>         &gt; includes a plotter to preview public light curves</a:t>
            </a:r>
            <a:endParaRPr lang="en-US" dirty="0"/>
          </a:p>
          <a:p>
            <a:pPr>
              <a:buNone/>
            </a:pPr>
            <a:r>
              <a:rPr lang="en-US" dirty="0"/>
              <a:t>     </a:t>
            </a:r>
            <a:r>
              <a:rPr lang="en-US" dirty="0" smtClean="0"/>
              <a:t>  + </a:t>
            </a:r>
            <a:r>
              <a:rPr lang="en-US" dirty="0"/>
              <a:t>Direct download of CBV, Focal Plane Characteristics and Spice </a:t>
            </a:r>
            <a:r>
              <a:rPr lang="en-US" dirty="0" smtClean="0"/>
              <a:t>Kernel </a:t>
            </a:r>
            <a:r>
              <a:rPr lang="en-US" dirty="0"/>
              <a:t>(</a:t>
            </a:r>
            <a:r>
              <a:rPr lang="en-US" dirty="0" smtClean="0"/>
              <a:t>ephemeris</a:t>
            </a:r>
            <a:r>
              <a:rPr lang="en-US" dirty="0"/>
              <a:t>) files.</a:t>
            </a:r>
          </a:p>
          <a:p>
            <a:pPr>
              <a:buNone/>
            </a:pPr>
            <a:endParaRPr lang="en-US" dirty="0"/>
          </a:p>
          <a:p>
            <a:pPr marL="285750" indent="-285750">
              <a:buFont typeface="Arial" pitchFamily="34" charset="0"/>
              <a:buChar char="•"/>
            </a:pPr>
            <a:r>
              <a:rPr lang="en-US" dirty="0"/>
              <a:t>MAST also provides a number of </a:t>
            </a:r>
            <a:r>
              <a:rPr lang="en-US" b="1" dirty="0"/>
              <a:t>value added </a:t>
            </a:r>
            <a:r>
              <a:rPr lang="en-US" dirty="0"/>
              <a:t>interfaces and services.</a:t>
            </a:r>
          </a:p>
          <a:p>
            <a:pPr>
              <a:buNone/>
            </a:pPr>
            <a:r>
              <a:rPr lang="en-US" dirty="0"/>
              <a:t>     </a:t>
            </a:r>
            <a:r>
              <a:rPr lang="en-US" dirty="0" smtClean="0"/>
              <a:t> + </a:t>
            </a:r>
            <a:r>
              <a:rPr lang="en-US" dirty="0"/>
              <a:t>Target search has additional magnitudes/colors from cross matches to GALEX, UKIRT project (IRT), </a:t>
            </a:r>
            <a:r>
              <a:rPr lang="en-US" dirty="0" err="1"/>
              <a:t>USNOb</a:t>
            </a:r>
            <a:r>
              <a:rPr lang="en-US" dirty="0"/>
              <a:t> catalog, Isaac Newton Telescope Survey (KIS), Everett KPNO Survey (UBV) and SDSS/DR9. </a:t>
            </a:r>
            <a:r>
              <a:rPr lang="en-US" dirty="0" smtClean="0"/>
              <a:t> (see next presentation)</a:t>
            </a:r>
            <a:endParaRPr lang="en-US" dirty="0"/>
          </a:p>
          <a:p>
            <a:pPr>
              <a:buNone/>
            </a:pPr>
            <a:r>
              <a:rPr lang="en-US" dirty="0"/>
              <a:t>     </a:t>
            </a:r>
            <a:r>
              <a:rPr lang="en-US" dirty="0" smtClean="0"/>
              <a:t> + </a:t>
            </a:r>
            <a:r>
              <a:rPr lang="en-US" dirty="0"/>
              <a:t>Display and direct download of </a:t>
            </a:r>
            <a:r>
              <a:rPr lang="en-US" dirty="0" smtClean="0"/>
              <a:t>FFIs</a:t>
            </a:r>
            <a:endParaRPr lang="en-US" dirty="0"/>
          </a:p>
          <a:p>
            <a:pPr>
              <a:buNone/>
            </a:pPr>
            <a:r>
              <a:rPr lang="en-US" dirty="0"/>
              <a:t>     </a:t>
            </a:r>
            <a:r>
              <a:rPr lang="en-US" dirty="0" smtClean="0"/>
              <a:t> + </a:t>
            </a:r>
            <a:r>
              <a:rPr lang="en-US" dirty="0"/>
              <a:t>Direct download of target pixel files and tar files containing light curves based on investigation id, and public data by quarter.</a:t>
            </a:r>
          </a:p>
          <a:p>
            <a:pPr>
              <a:buNone/>
            </a:pPr>
            <a:r>
              <a:rPr lang="en-US" dirty="0"/>
              <a:t>      </a:t>
            </a:r>
            <a:r>
              <a:rPr lang="en-US" dirty="0" smtClean="0"/>
              <a:t> + </a:t>
            </a:r>
            <a:r>
              <a:rPr lang="en-US" dirty="0"/>
              <a:t>Several VO services</a:t>
            </a:r>
          </a:p>
          <a:p>
            <a:pPr>
              <a:buNone/>
            </a:pPr>
            <a:r>
              <a:rPr lang="en-US" dirty="0"/>
              <a:t>      </a:t>
            </a:r>
            <a:r>
              <a:rPr lang="en-US" dirty="0" smtClean="0"/>
              <a:t> + </a:t>
            </a:r>
            <a:r>
              <a:rPr lang="en-US" dirty="0" err="1"/>
              <a:t>Casjobs</a:t>
            </a:r>
            <a:r>
              <a:rPr lang="en-US" dirty="0"/>
              <a:t> (direct query of the database) and more ….</a:t>
            </a:r>
          </a:p>
          <a:p>
            <a:pPr>
              <a:buNone/>
            </a:pPr>
            <a:endParaRPr lang="en-US" dirty="0"/>
          </a:p>
          <a:p>
            <a:pPr marL="285750" indent="-285750">
              <a:buFont typeface="Arial" pitchFamily="34" charset="0"/>
              <a:buChar char="•"/>
            </a:pPr>
            <a:r>
              <a:rPr lang="en-US" dirty="0"/>
              <a:t> MAST will house the Kepler archive after end of mission.  </a:t>
            </a:r>
          </a:p>
        </p:txBody>
      </p:sp>
    </p:spTree>
    <p:extLst>
      <p:ext uri="{BB962C8B-B14F-4D97-AF65-F5344CB8AC3E}">
        <p14:creationId xmlns:p14="http://schemas.microsoft.com/office/powerpoint/2010/main" val="257817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84138"/>
            <a:ext cx="7035800" cy="668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982511" y="3978613"/>
            <a:ext cx="1770434" cy="564204"/>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709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75"/>
            <a:ext cx="8210550" cy="70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29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296" y="84138"/>
            <a:ext cx="7035800" cy="668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198451" y="3920247"/>
            <a:ext cx="1274323" cy="350196"/>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68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925" y="84138"/>
            <a:ext cx="7042150" cy="668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928025" y="894945"/>
            <a:ext cx="3287949" cy="476656"/>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692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1714</TotalTime>
  <Words>899</Words>
  <Application>Microsoft Office PowerPoint</Application>
  <PresentationFormat>On-screen Show (4:3)</PresentationFormat>
  <Paragraphs>92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Kepler Archive</vt:lpstr>
      <vt:lpstr>Kepler involves a number of branches and personnel at STScI.  No one at STScI works full time on Kepler.  Some work is done under contract with the Kepler project (i.e., the DMC) while other work is done under the MAST contract.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 Koekemoer</dc:creator>
  <cp:lastModifiedBy>Faith Abney</cp:lastModifiedBy>
  <cp:revision>37</cp:revision>
  <dcterms:created xsi:type="dcterms:W3CDTF">2012-11-14T14:33:06Z</dcterms:created>
  <dcterms:modified xsi:type="dcterms:W3CDTF">2013-01-10T14:41:16Z</dcterms:modified>
</cp:coreProperties>
</file>