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49" r:id="rId1"/>
  </p:sldMasterIdLst>
  <p:notesMasterIdLst>
    <p:notesMasterId r:id="rId18"/>
  </p:notesMasterIdLst>
  <p:handoutMasterIdLst>
    <p:handoutMasterId r:id="rId19"/>
  </p:handoutMasterIdLst>
  <p:sldIdLst>
    <p:sldId id="374" r:id="rId2"/>
    <p:sldId id="377" r:id="rId3"/>
    <p:sldId id="423" r:id="rId4"/>
    <p:sldId id="428" r:id="rId5"/>
    <p:sldId id="422" r:id="rId6"/>
    <p:sldId id="397" r:id="rId7"/>
    <p:sldId id="425" r:id="rId8"/>
    <p:sldId id="427" r:id="rId9"/>
    <p:sldId id="431" r:id="rId10"/>
    <p:sldId id="432" r:id="rId11"/>
    <p:sldId id="401" r:id="rId12"/>
    <p:sldId id="388" r:id="rId13"/>
    <p:sldId id="415" r:id="rId14"/>
    <p:sldId id="407" r:id="rId15"/>
    <p:sldId id="405" r:id="rId16"/>
    <p:sldId id="391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9FBD1"/>
    <a:srgbClr val="56DF2E"/>
    <a:srgbClr val="6491FF"/>
    <a:srgbClr val="FF6863"/>
    <a:srgbClr val="26860A"/>
    <a:srgbClr val="FFFF66"/>
    <a:srgbClr val="FFFFCC"/>
    <a:srgbClr val="B6B1FF"/>
    <a:srgbClr val="76D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1957" autoAdjust="0"/>
    <p:restoredTop sz="87555" autoAdjust="0"/>
  </p:normalViewPr>
  <p:slideViewPr>
    <p:cSldViewPr>
      <p:cViewPr>
        <p:scale>
          <a:sx n="80" d="100"/>
          <a:sy n="80" d="100"/>
        </p:scale>
        <p:origin x="-11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576"/>
    </p:cViewPr>
  </p:sorterViewPr>
  <p:notesViewPr>
    <p:cSldViewPr>
      <p:cViewPr varScale="1">
        <p:scale>
          <a:sx n="131" d="100"/>
          <a:sy n="131" d="100"/>
        </p:scale>
        <p:origin x="-362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fld id="{5D68308F-8372-6045-9FE4-CBF99E287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7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Arial" pitchFamily="27" charset="0"/>
                <a:ea typeface="ヒラギノ角ゴ Pro W3" pitchFamily="27" charset="-128"/>
                <a:cs typeface="ヒラギノ角ゴ Pro W3" pitchFamily="2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fld id="{6A9FCB9E-ED37-2142-A032-4751E04EA8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4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ヒラギノ角ゴ Pro W3" pitchFamily="27" charset="-128"/>
        <a:cs typeface="ヒラギノ角ゴ Pro W3" pitchFamily="2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ヒラギノ角ゴ Pro W3" pitchFamily="27" charset="-128"/>
        <a:cs typeface="ヒラギノ角ゴ Pro W3" pitchFamily="2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ヒラギノ角ゴ Pro W3" pitchFamily="27" charset="-128"/>
        <a:cs typeface="ヒラギノ角ゴ Pro W3" pitchFamily="2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ヒラギノ角ゴ Pro W3" pitchFamily="27" charset="-128"/>
        <a:cs typeface="ヒラギノ角ゴ Pro W3" pitchFamily="2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7" charset="0"/>
        <a:ea typeface="ヒラギノ角ゴ Pro W3" pitchFamily="27" charset="-128"/>
        <a:cs typeface="ヒラギノ角ゴ Pro W3" pitchFamily="2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000" baseline="30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7F9F22-AC97-4140-B127-F0CE0044D0A7}" type="slidenum">
              <a:rPr kumimoji="0" lang="en-US" sz="1200" baseline="0"/>
              <a:pPr eaLnBrk="1" hangingPunct="1"/>
              <a:t>1</a:t>
            </a:fld>
            <a:endParaRPr kumimoji="0" lang="en-US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e.g., All </a:t>
            </a:r>
            <a:r>
              <a:rPr lang="en-US" dirty="0" err="1" smtClean="0"/>
              <a:t>Sc</a:t>
            </a:r>
            <a:r>
              <a:rPr lang="en-US" dirty="0" smtClean="0"/>
              <a:t> galaxies within 10 </a:t>
            </a:r>
            <a:r>
              <a:rPr lang="en-US" dirty="0" err="1" smtClean="0"/>
              <a:t>Mpc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sz="1200" dirty="0" smtClean="0"/>
              <a:t>It is important to note that the HSC will not eliminate the need for astronomers to make more detailed catalogs optimized to address their own specific science goals in many cases. </a:t>
            </a:r>
          </a:p>
          <a:p>
            <a:endParaRPr lang="en-US" sz="1200" dirty="0" smtClean="0"/>
          </a:p>
          <a:p>
            <a:r>
              <a:rPr lang="en-US" sz="1200" dirty="0" smtClean="0"/>
              <a:t>The HSC is designed to be a general-use catalog sufficient for many, but not all users. </a:t>
            </a:r>
          </a:p>
          <a:p>
            <a:endParaRPr lang="en-US" sz="1200" dirty="0" smtClean="0"/>
          </a:p>
          <a:p>
            <a:r>
              <a:rPr lang="en-US" sz="1200" dirty="0" smtClean="0"/>
              <a:t>However, we note that even in the cases where a researcher makes their own specialty catalog, the HSC will still be a useful cross-reference and normalization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Apologies</a:t>
            </a:r>
            <a:r>
              <a:rPr lang="en-US" baseline="0" dirty="0" smtClean="0"/>
              <a:t> for number of words in the next several  viewgraphs. Won’t read them all – just highlight some of the main points.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FCB9E-ED37-2142-A032-4751E04EA88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2012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for the NAC ITIC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23,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6, 2012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Presentation for the NAC ITIC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54088" y="4610100"/>
            <a:ext cx="8548687" cy="32385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Optimizing Science - an Ongoing Process </a:t>
            </a:r>
            <a:br>
              <a:rPr lang="en-US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Brad Whitmore </a:t>
            </a:r>
            <a:b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HSTPG Presentation, April 27, 2000</a:t>
            </a:r>
            <a:b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73050" y="169863"/>
            <a:ext cx="85883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endParaRPr lang="en-US" sz="3600"/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685800"/>
            <a:ext cx="9613900" cy="1045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0" y="228601"/>
            <a:ext cx="6019800" cy="62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The Hubble Source Catalog: Plans and Progress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Brad Whitmore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(with Stefano </a:t>
            </a:r>
            <a:r>
              <a:rPr lang="en-US" sz="2000" dirty="0" err="1" smtClean="0"/>
              <a:t>Casertano</a:t>
            </a:r>
            <a:r>
              <a:rPr lang="en-US" sz="2000" dirty="0" smtClean="0"/>
              <a:t>, Anton </a:t>
            </a:r>
            <a:r>
              <a:rPr lang="en-US" sz="2000" dirty="0" err="1" smtClean="0"/>
              <a:t>Koekemoer</a:t>
            </a:r>
            <a:r>
              <a:rPr lang="en-US" sz="2000" dirty="0" smtClean="0"/>
              <a:t>, Steve </a:t>
            </a:r>
            <a:r>
              <a:rPr lang="en-US" sz="2000" dirty="0" err="1" smtClean="0"/>
              <a:t>Lubow</a:t>
            </a:r>
            <a:r>
              <a:rPr lang="en-US" sz="2000" dirty="0" smtClean="0"/>
              <a:t>, Rick White)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Mug  Meeting, Nov. 26, 2012</a:t>
            </a:r>
          </a:p>
          <a:p>
            <a:pPr>
              <a:lnSpc>
                <a:spcPct val="80000"/>
              </a:lnSpc>
            </a:pPr>
            <a:endParaRPr lang="en-US" sz="2000" b="1" dirty="0"/>
          </a:p>
          <a:p>
            <a:r>
              <a:rPr lang="en-US" sz="2000" dirty="0"/>
              <a:t> </a:t>
            </a:r>
            <a:r>
              <a:rPr lang="en-US" sz="2000" dirty="0" smtClean="0"/>
              <a:t>    1. Motivation</a:t>
            </a:r>
            <a:endParaRPr lang="en-US" sz="2000" dirty="0"/>
          </a:p>
          <a:p>
            <a:r>
              <a:rPr lang="en-US" sz="2000" dirty="0" smtClean="0"/>
              <a:t>     2. Progress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3. Community Input</a:t>
            </a:r>
          </a:p>
          <a:p>
            <a:r>
              <a:rPr lang="en-US" sz="2000" dirty="0" smtClean="0"/>
              <a:t>     4. Timeline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000" b="1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</a:rPr>
              <a:t/>
            </a: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60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763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Some Early </a:t>
            </a:r>
            <a:r>
              <a:rPr lang="en-US" dirty="0"/>
              <a:t>C</a:t>
            </a:r>
            <a:r>
              <a:rPr lang="en-US" dirty="0" smtClean="0"/>
              <a:t>omparisons</a:t>
            </a:r>
            <a:endParaRPr lang="en-US" dirty="0"/>
          </a:p>
        </p:txBody>
      </p:sp>
      <p:pic>
        <p:nvPicPr>
          <p:cNvPr id="5" name="Picture 4" descr="lubow_hsc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6" y="1371600"/>
            <a:ext cx="8766654" cy="49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0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772400" cy="137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Community Interactions: </a:t>
            </a:r>
            <a:br>
              <a:rPr lang="en-US" sz="3600" dirty="0" smtClean="0"/>
            </a:br>
            <a:r>
              <a:rPr lang="en-US" sz="3600" dirty="0" smtClean="0"/>
              <a:t>Use Case Category Definitions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9050" y="1219200"/>
            <a:ext cx="9124950" cy="598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>
              <a:lnSpc>
                <a:spcPct val="70000"/>
              </a:lnSpc>
            </a:pPr>
            <a:r>
              <a:rPr lang="en-US" dirty="0"/>
              <a:t>1. </a:t>
            </a:r>
            <a:r>
              <a:rPr lang="en-US" sz="1600" dirty="0">
                <a:solidFill>
                  <a:srgbClr val="E46C0A"/>
                </a:solidFill>
              </a:rPr>
              <a:t>Time </a:t>
            </a:r>
            <a:r>
              <a:rPr lang="en-US" sz="1600" dirty="0" smtClean="0">
                <a:solidFill>
                  <a:srgbClr val="E46C0A"/>
                </a:solidFill>
              </a:rPr>
              <a:t>variability </a:t>
            </a:r>
            <a:r>
              <a:rPr lang="en-US" sz="1600" dirty="0"/>
              <a:t>(e.g., SN, GRBs, light </a:t>
            </a:r>
            <a:r>
              <a:rPr lang="en-US" sz="1600" dirty="0" err="1"/>
              <a:t>echos</a:t>
            </a:r>
            <a:r>
              <a:rPr lang="en-US" sz="1600" dirty="0"/>
              <a:t>, proper motion, transients)</a:t>
            </a:r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600" dirty="0"/>
              <a:t>2. Astrometry (absolute astrometry, identification of "blind" sources such as </a:t>
            </a:r>
            <a:r>
              <a:rPr lang="en-US" sz="1600" dirty="0" smtClean="0"/>
              <a:t>ULXs)</a:t>
            </a:r>
            <a:endParaRPr lang="en-US" sz="1600" dirty="0"/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600" dirty="0"/>
              <a:t>3. </a:t>
            </a:r>
            <a:r>
              <a:rPr lang="en-US" sz="1600" dirty="0">
                <a:solidFill>
                  <a:srgbClr val="E46C0A"/>
                </a:solidFill>
              </a:rPr>
              <a:t>Photometry</a:t>
            </a:r>
            <a:r>
              <a:rPr lang="en-US" sz="1600" dirty="0"/>
              <a:t> (e.g., CMDs, color-color, photo-Z's</a:t>
            </a:r>
            <a:r>
              <a:rPr lang="en-US" sz="1600" dirty="0" smtClean="0"/>
              <a:t>, .</a:t>
            </a:r>
            <a:r>
              <a:rPr lang="en-US" sz="1600" dirty="0"/>
              <a:t>..)</a:t>
            </a:r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600" dirty="0"/>
              <a:t>4. Morphology (of individual objects rather than ensemble - e.g., clumpy galaxies, star </a:t>
            </a:r>
            <a:r>
              <a:rPr lang="en-US" sz="1600" dirty="0" err="1"/>
              <a:t>vs</a:t>
            </a:r>
            <a:r>
              <a:rPr lang="en-US" sz="1600" dirty="0"/>
              <a:t> cluster</a:t>
            </a:r>
            <a:r>
              <a:rPr lang="en-US" sz="1600" dirty="0" smtClean="0"/>
              <a:t>, …)</a:t>
            </a:r>
            <a:endParaRPr lang="en-US" sz="1600" dirty="0"/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600" dirty="0"/>
              <a:t>5. Structure determination (use ensemble of objects - </a:t>
            </a:r>
            <a:r>
              <a:rPr lang="en-US" sz="1600" dirty="0" smtClean="0"/>
              <a:t>e.g., </a:t>
            </a:r>
            <a:r>
              <a:rPr lang="en-US" sz="1600" dirty="0"/>
              <a:t>Milky Way components, streams, galaxy </a:t>
            </a:r>
            <a:r>
              <a:rPr lang="en-US" sz="1600" dirty="0" smtClean="0"/>
              <a:t>clusters, …)</a:t>
            </a:r>
            <a:endParaRPr lang="en-US" sz="1600" dirty="0"/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r>
              <a:rPr lang="en-US" sz="1600" dirty="0"/>
              <a:t>6. Very large datasets (e.g., all LMC observations</a:t>
            </a:r>
            <a:r>
              <a:rPr lang="en-US" sz="1600" dirty="0" smtClean="0"/>
              <a:t>)</a:t>
            </a:r>
          </a:p>
          <a:p>
            <a:pPr>
              <a:lnSpc>
                <a:spcPct val="70000"/>
              </a:lnSpc>
            </a:pPr>
            <a:endParaRPr lang="en-US" sz="1600" dirty="0" smtClean="0"/>
          </a:p>
          <a:p>
            <a:pPr>
              <a:lnSpc>
                <a:spcPct val="70000"/>
              </a:lnSpc>
            </a:pPr>
            <a:r>
              <a:rPr lang="en-US" sz="1600" dirty="0" smtClean="0"/>
              <a:t>7. Cross</a:t>
            </a:r>
            <a:r>
              <a:rPr lang="en-US" sz="1600" dirty="0"/>
              <a:t>-matching catalogs (e.g.</a:t>
            </a:r>
            <a:r>
              <a:rPr lang="en-US" sz="1600" dirty="0" smtClean="0"/>
              <a:t>, with  </a:t>
            </a:r>
            <a:r>
              <a:rPr lang="en-US" sz="1600" dirty="0"/>
              <a:t>user-supplied catalog , </a:t>
            </a:r>
            <a:r>
              <a:rPr lang="en-US" sz="1600" dirty="0" err="1"/>
              <a:t>multiwavelength</a:t>
            </a:r>
            <a:r>
              <a:rPr lang="en-US" sz="1600" dirty="0"/>
              <a:t> catalogs, ...)</a:t>
            </a:r>
          </a:p>
          <a:p>
            <a:pPr>
              <a:lnSpc>
                <a:spcPct val="70000"/>
              </a:lnSpc>
            </a:pPr>
            <a:endParaRPr lang="en-US" sz="1600" dirty="0"/>
          </a:p>
          <a:p>
            <a:pPr marL="342900" indent="-342900">
              <a:lnSpc>
                <a:spcPct val="70000"/>
              </a:lnSpc>
              <a:buAutoNum type="arabicPeriod" startAt="8"/>
            </a:pPr>
            <a:r>
              <a:rPr lang="en-US" sz="1600" dirty="0" smtClean="0"/>
              <a:t>Spectroscopic cross-matching (e.g., with ACS and NICMOS </a:t>
            </a:r>
            <a:r>
              <a:rPr lang="en-US" sz="1600" dirty="0" err="1" smtClean="0"/>
              <a:t>grism</a:t>
            </a:r>
            <a:r>
              <a:rPr lang="en-US" sz="1600" dirty="0" smtClean="0"/>
              <a:t> extractions)</a:t>
            </a:r>
          </a:p>
          <a:p>
            <a:pPr>
              <a:lnSpc>
                <a:spcPct val="70000"/>
              </a:lnSpc>
            </a:pP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endParaRPr lang="en-US" sz="1600" dirty="0" smtClean="0"/>
          </a:p>
          <a:p>
            <a:pPr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262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 Involvement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838200"/>
            <a:ext cx="8153400" cy="593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Four working groups </a:t>
            </a:r>
            <a:r>
              <a:rPr lang="en-US" sz="1600" dirty="0" smtClean="0"/>
              <a:t>will be formed to help </a:t>
            </a:r>
            <a:r>
              <a:rPr lang="en-US" sz="1600" dirty="0"/>
              <a:t>guide the development of the </a:t>
            </a:r>
            <a:r>
              <a:rPr lang="en-US" sz="1600" dirty="0" smtClean="0"/>
              <a:t>HSC and </a:t>
            </a:r>
            <a:r>
              <a:rPr lang="en-US" sz="1600" dirty="0"/>
              <a:t>i</a:t>
            </a:r>
            <a:r>
              <a:rPr lang="en-US" sz="1600" dirty="0" smtClean="0"/>
              <a:t>nsure that  people using a variety of different analysis tools can use the catalog and tools effectively.	</a:t>
            </a:r>
          </a:p>
          <a:p>
            <a:pPr lvl="1">
              <a:lnSpc>
                <a:spcPct val="90000"/>
              </a:lnSpc>
            </a:pPr>
            <a:r>
              <a:rPr lang="en-US" sz="16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Point and Nearly-point </a:t>
            </a: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source photometry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/>
              <a:t>(e.g., color-magnitude diagrams in globular clusters and in the field, compact clusters in external galaxies) </a:t>
            </a:r>
            <a:r>
              <a:rPr lang="en-US" sz="1600" dirty="0" smtClean="0"/>
              <a:t>[Potential members: Tom </a:t>
            </a:r>
            <a:r>
              <a:rPr lang="en-US" sz="1600" dirty="0"/>
              <a:t>Brown, Jay </a:t>
            </a:r>
            <a:r>
              <a:rPr lang="en-US" sz="1600" dirty="0" smtClean="0"/>
              <a:t>Anderson, </a:t>
            </a:r>
            <a:r>
              <a:rPr lang="en-US" sz="1600" dirty="0"/>
              <a:t>Peter Stetson, </a:t>
            </a:r>
            <a:r>
              <a:rPr lang="en-US" sz="1600" dirty="0" err="1"/>
              <a:t>Abi</a:t>
            </a:r>
            <a:r>
              <a:rPr lang="en-US" sz="1600" dirty="0"/>
              <a:t> </a:t>
            </a:r>
            <a:r>
              <a:rPr lang="en-US" sz="1600" dirty="0" err="1"/>
              <a:t>Saha</a:t>
            </a:r>
            <a:r>
              <a:rPr lang="en-US" sz="1600" dirty="0"/>
              <a:t>, Julianne </a:t>
            </a:r>
            <a:r>
              <a:rPr lang="en-US" sz="1600" dirty="0" err="1"/>
              <a:t>Dalcanton</a:t>
            </a:r>
            <a:r>
              <a:rPr lang="en-US" sz="1600" dirty="0"/>
              <a:t>, </a:t>
            </a:r>
            <a:r>
              <a:rPr lang="en-US" sz="1600" dirty="0" smtClean="0"/>
              <a:t>Brad </a:t>
            </a:r>
            <a:r>
              <a:rPr lang="en-US" sz="1600" dirty="0"/>
              <a:t>Whitmore, Nate Bastian, </a:t>
            </a:r>
            <a:r>
              <a:rPr lang="en-US" sz="1600" dirty="0" err="1"/>
              <a:t>Soeren</a:t>
            </a:r>
            <a:r>
              <a:rPr lang="en-US" sz="1600" dirty="0"/>
              <a:t> Larsen, ...]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 </a:t>
            </a:r>
          </a:p>
          <a:p>
            <a:pPr lvl="1">
              <a:lnSpc>
                <a:spcPct val="90000"/>
              </a:lnSpc>
            </a:pPr>
            <a:r>
              <a:rPr lang="en-US" sz="1600" i="1" dirty="0">
                <a:solidFill>
                  <a:srgbClr val="93CDDD"/>
                </a:solidFill>
              </a:rPr>
              <a:t>Extended object photometry and morphology</a:t>
            </a:r>
            <a:r>
              <a:rPr lang="en-US" sz="1600" dirty="0">
                <a:solidFill>
                  <a:srgbClr val="93CDDD"/>
                </a:solidFill>
              </a:rPr>
              <a:t> </a:t>
            </a:r>
            <a:r>
              <a:rPr lang="en-US" sz="1600" dirty="0"/>
              <a:t>(e.g., faint galaxies in survey fields, photometric redshifts)  </a:t>
            </a:r>
            <a:r>
              <a:rPr lang="en-US" sz="1600" dirty="0" smtClean="0"/>
              <a:t>[Potential members: Harry </a:t>
            </a:r>
            <a:r>
              <a:rPr lang="en-US" sz="1600" dirty="0"/>
              <a:t>Ferguson, Anton </a:t>
            </a:r>
            <a:r>
              <a:rPr lang="en-US" sz="1600" dirty="0" err="1"/>
              <a:t>Koekemoer</a:t>
            </a:r>
            <a:r>
              <a:rPr lang="en-US" sz="1600" dirty="0"/>
              <a:t>, Mark Dickinson,  ... ]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 </a:t>
            </a:r>
          </a:p>
          <a:p>
            <a:pPr lvl="1">
              <a:lnSpc>
                <a:spcPct val="90000"/>
              </a:lnSpc>
            </a:pPr>
            <a:r>
              <a:rPr lang="en-US" sz="1600" i="1" dirty="0">
                <a:solidFill>
                  <a:srgbClr val="93CDDD"/>
                </a:solidFill>
              </a:rPr>
              <a:t>Multi wavelength (and spectroscopic) cross matches</a:t>
            </a:r>
            <a:r>
              <a:rPr lang="en-US" sz="1600" dirty="0">
                <a:solidFill>
                  <a:srgbClr val="93CDDD"/>
                </a:solidFill>
              </a:rPr>
              <a:t> </a:t>
            </a:r>
            <a:r>
              <a:rPr lang="en-US" sz="1600" dirty="0"/>
              <a:t>(e.g.,  ULIRGs, gamma-ray bursts, x-ray counterparts) [Potential members: </a:t>
            </a:r>
            <a:r>
              <a:rPr lang="en-US" sz="1600" dirty="0" err="1"/>
              <a:t>Tamas</a:t>
            </a:r>
            <a:r>
              <a:rPr lang="en-US" sz="1600" dirty="0"/>
              <a:t> </a:t>
            </a:r>
            <a:r>
              <a:rPr lang="en-US" sz="1600" dirty="0" err="1" smtClean="0"/>
              <a:t>Budavai</a:t>
            </a:r>
            <a:r>
              <a:rPr lang="en-US" sz="1600" dirty="0" smtClean="0"/>
              <a:t>, Lee </a:t>
            </a:r>
            <a:r>
              <a:rPr lang="en-US" sz="1600" dirty="0" err="1"/>
              <a:t>Armus</a:t>
            </a:r>
            <a:r>
              <a:rPr lang="en-US" sz="1600" dirty="0"/>
              <a:t>, Bob </a:t>
            </a:r>
            <a:r>
              <a:rPr lang="en-US" sz="1600" dirty="0" err="1"/>
              <a:t>Hanisch</a:t>
            </a:r>
            <a:r>
              <a:rPr lang="en-US" sz="1600" dirty="0"/>
              <a:t>, Knox Long,  ...  ]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 </a:t>
            </a:r>
          </a:p>
          <a:p>
            <a:pPr lvl="1">
              <a:lnSpc>
                <a:spcPct val="90000"/>
              </a:lnSpc>
            </a:pPr>
            <a:r>
              <a:rPr lang="en-US" sz="1600" i="1" dirty="0">
                <a:solidFill>
                  <a:srgbClr val="93CDDD"/>
                </a:solidFill>
              </a:rPr>
              <a:t>Time-resolved phenomena </a:t>
            </a:r>
            <a:r>
              <a:rPr lang="en-US" sz="1600" dirty="0"/>
              <a:t>(e.g.,  </a:t>
            </a:r>
            <a:r>
              <a:rPr lang="en-US" sz="1600" dirty="0" err="1"/>
              <a:t>Cepheids</a:t>
            </a:r>
            <a:r>
              <a:rPr lang="en-US" sz="1600" dirty="0"/>
              <a:t>, supernova, variable stars, …) [Potential members: Stefano </a:t>
            </a:r>
            <a:r>
              <a:rPr lang="en-US" sz="1600" dirty="0" err="1"/>
              <a:t>Casertano</a:t>
            </a:r>
            <a:r>
              <a:rPr lang="en-US" sz="1600" dirty="0"/>
              <a:t>, Adam </a:t>
            </a:r>
            <a:r>
              <a:rPr lang="en-US" sz="1600" dirty="0" err="1"/>
              <a:t>Riess</a:t>
            </a:r>
            <a:r>
              <a:rPr lang="en-US" sz="1600" dirty="0"/>
              <a:t>, Nathan Smith, … </a:t>
            </a:r>
            <a:r>
              <a:rPr lang="en-US" sz="1600" dirty="0" smtClean="0"/>
              <a:t>]</a:t>
            </a:r>
          </a:p>
          <a:p>
            <a:pPr lvl="0">
              <a:lnSpc>
                <a:spcPct val="90000"/>
              </a:lnSpc>
            </a:pPr>
            <a:endParaRPr lang="en-US" sz="1600" dirty="0"/>
          </a:p>
          <a:p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644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8534400" cy="6916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		Early </a:t>
            </a:r>
            <a:r>
              <a:rPr lang="en-US" sz="3200" dirty="0"/>
              <a:t>MAST Survey  Results </a:t>
            </a:r>
            <a:endParaRPr lang="en-US" sz="3200" dirty="0" smtClean="0"/>
          </a:p>
          <a:p>
            <a:r>
              <a:rPr lang="en-US" sz="2000" smtClean="0"/>
              <a:t>“Would </a:t>
            </a:r>
            <a:r>
              <a:rPr lang="en-US" sz="2000" dirty="0"/>
              <a:t>you be interested in serving on a HSC Working Group to help </a:t>
            </a:r>
            <a:r>
              <a:rPr lang="en-US" sz="2000" dirty="0" smtClean="0"/>
              <a:t>guide the development of </a:t>
            </a:r>
            <a:r>
              <a:rPr lang="en-US" sz="2000" dirty="0"/>
              <a:t>this new </a:t>
            </a:r>
            <a:r>
              <a:rPr lang="en-US" sz="2000"/>
              <a:t>initiative</a:t>
            </a:r>
            <a:r>
              <a:rPr lang="en-US" sz="2000" smtClean="0"/>
              <a:t>?” </a:t>
            </a:r>
            <a:endParaRPr lang="en-US" sz="2000" dirty="0" smtClean="0"/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- 31 yes  </a:t>
            </a:r>
            <a:r>
              <a:rPr lang="en-US" sz="2400" dirty="0" smtClean="0"/>
              <a:t>(out of 232 respondents)</a:t>
            </a:r>
            <a:endParaRPr lang="en-US" sz="2400" dirty="0"/>
          </a:p>
          <a:p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Any </a:t>
            </a:r>
            <a:r>
              <a:rPr lang="en-US" sz="2000" dirty="0"/>
              <a:t>other feedback/suggestions on how this catalog might be useful </a:t>
            </a:r>
            <a:r>
              <a:rPr lang="en-US" sz="2000" dirty="0" smtClean="0"/>
              <a:t>for your </a:t>
            </a:r>
            <a:r>
              <a:rPr lang="en-US" sz="2000" dirty="0"/>
              <a:t>research</a:t>
            </a:r>
            <a:r>
              <a:rPr lang="en-US" sz="2000" dirty="0" smtClean="0"/>
              <a:t>?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i="1" dirty="0" smtClean="0"/>
              <a:t>	</a:t>
            </a:r>
            <a:r>
              <a:rPr lang="en-US" sz="1600" i="1" dirty="0" smtClean="0">
                <a:solidFill>
                  <a:srgbClr val="93CDDD"/>
                </a:solidFill>
              </a:rPr>
              <a:t>“ This </a:t>
            </a:r>
            <a:r>
              <a:rPr lang="en-US" sz="1600" i="1" dirty="0">
                <a:solidFill>
                  <a:srgbClr val="93CDDD"/>
                </a:solidFill>
              </a:rPr>
              <a:t>is a great first stab at this (and a long time coming). There are a lot of limitations in the catalog at present (e.g., no flags for suspected cosmic rays, only wide-band filters, assessment of variability/light curve) that need to be sorted out and expanded upon to make the catalog more useful to a broader audience/community</a:t>
            </a:r>
            <a:r>
              <a:rPr lang="en-US" sz="1600" i="1" dirty="0" smtClean="0">
                <a:solidFill>
                  <a:srgbClr val="93CDDD"/>
                </a:solidFill>
              </a:rPr>
              <a:t>.” </a:t>
            </a:r>
            <a:endParaRPr lang="en-US" sz="1600" i="1" dirty="0">
              <a:solidFill>
                <a:srgbClr val="93CDDD"/>
              </a:solidFill>
            </a:endParaRPr>
          </a:p>
          <a:p>
            <a:pPr lvl="1">
              <a:lnSpc>
                <a:spcPct val="90000"/>
              </a:lnSpc>
            </a:pPr>
            <a:endParaRPr lang="en-US" sz="1600" i="1" dirty="0">
              <a:solidFill>
                <a:srgbClr val="93CDDD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i="1" dirty="0" smtClean="0">
                <a:solidFill>
                  <a:srgbClr val="93CDDD"/>
                </a:solidFill>
              </a:rPr>
              <a:t>	“ Include cross matching </a:t>
            </a:r>
            <a:r>
              <a:rPr lang="en-US" sz="1600" i="1" dirty="0">
                <a:solidFill>
                  <a:srgbClr val="93CDDD"/>
                </a:solidFill>
              </a:rPr>
              <a:t>of catalog sources with source catalogs from other missions/surveys, and conditional matching (e.g., 'find me all HSC sources detected in X-ray and mid-IR and that were observed with HST in at least two bands/filters or </a:t>
            </a:r>
            <a:r>
              <a:rPr lang="en-US" sz="1600" i="1" dirty="0" err="1" smtClean="0">
                <a:solidFill>
                  <a:srgbClr val="93CDDD"/>
                </a:solidFill>
              </a:rPr>
              <a:t>grism</a:t>
            </a:r>
            <a:r>
              <a:rPr lang="en-US" sz="1600" i="1" dirty="0" smtClean="0">
                <a:solidFill>
                  <a:srgbClr val="93CDDD"/>
                </a:solidFill>
              </a:rPr>
              <a:t>’).”</a:t>
            </a:r>
          </a:p>
          <a:p>
            <a:pPr lvl="1">
              <a:lnSpc>
                <a:spcPct val="90000"/>
              </a:lnSpc>
            </a:pPr>
            <a:endParaRPr lang="en-US" sz="1600" i="1" dirty="0">
              <a:solidFill>
                <a:srgbClr val="93CDDD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i="1" dirty="0" smtClean="0">
                <a:solidFill>
                  <a:srgbClr val="93CDDD"/>
                </a:solidFill>
              </a:rPr>
              <a:t>	“ I </a:t>
            </a:r>
            <a:r>
              <a:rPr lang="en-US" sz="1600" i="1" dirty="0">
                <a:solidFill>
                  <a:srgbClr val="93CDDD"/>
                </a:solidFill>
              </a:rPr>
              <a:t>think the catalog will be more useful with the highest possible precision in the absolute coordinates of sources</a:t>
            </a:r>
            <a:r>
              <a:rPr lang="en-US" sz="1600" i="1" dirty="0" smtClean="0">
                <a:solidFill>
                  <a:srgbClr val="93CDDD"/>
                </a:solidFill>
              </a:rPr>
              <a:t>.” </a:t>
            </a:r>
            <a:endParaRPr lang="en-US" sz="1600" i="1" dirty="0">
              <a:solidFill>
                <a:srgbClr val="93CDD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84348" y="1195487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8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342900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Current  HSC Web Form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8534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endParaRPr lang="en-US" sz="2400" dirty="0" smtClean="0">
              <a:solidFill>
                <a:srgbClr val="3366FF"/>
              </a:solidFill>
            </a:endParaRPr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 </a:t>
            </a:r>
          </a:p>
        </p:txBody>
      </p:sp>
      <p:pic>
        <p:nvPicPr>
          <p:cNvPr id="3" name="Picture 2" descr="hsc_webpage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2819400" cy="3902643"/>
          </a:xfrm>
          <a:prstGeom prst="rect">
            <a:avLst/>
          </a:prstGeom>
        </p:spPr>
      </p:pic>
      <p:pic>
        <p:nvPicPr>
          <p:cNvPr id="6" name="Picture 5" descr="hsc_webpage_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67200"/>
            <a:ext cx="3048000" cy="1823656"/>
          </a:xfrm>
          <a:prstGeom prst="rect">
            <a:avLst/>
          </a:prstGeom>
        </p:spPr>
      </p:pic>
      <p:pic>
        <p:nvPicPr>
          <p:cNvPr id="8" name="Picture 7" descr="hsc_webpage_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3047999" cy="1822937"/>
          </a:xfrm>
          <a:prstGeom prst="rect">
            <a:avLst/>
          </a:prstGeom>
        </p:spPr>
      </p:pic>
      <p:pic>
        <p:nvPicPr>
          <p:cNvPr id="9" name="Picture 8" descr="hsc_hla_m83_overlay_oct-19_201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70385"/>
            <a:ext cx="2895600" cy="21876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105400" y="1253067"/>
            <a:ext cx="1447800" cy="3048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19400" y="1173000"/>
            <a:ext cx="990600" cy="2748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05200" y="4114800"/>
            <a:ext cx="2362200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93CDDD"/>
                </a:solidFill>
              </a:rPr>
              <a:t>Overlay only available in </a:t>
            </a:r>
            <a:r>
              <a:rPr lang="en-US" dirty="0" err="1" smtClean="0">
                <a:solidFill>
                  <a:srgbClr val="93CDDD"/>
                </a:solidFill>
              </a:rPr>
              <a:t>hla</a:t>
            </a:r>
            <a:r>
              <a:rPr lang="en-US" dirty="0" smtClean="0">
                <a:solidFill>
                  <a:srgbClr val="93CDDD"/>
                </a:solidFill>
              </a:rPr>
              <a:t>/</a:t>
            </a:r>
            <a:r>
              <a:rPr lang="en-US" dirty="0" err="1" smtClean="0">
                <a:solidFill>
                  <a:srgbClr val="93CDDD"/>
                </a:solidFill>
              </a:rPr>
              <a:t>dev</a:t>
            </a:r>
            <a:r>
              <a:rPr lang="en-US" dirty="0" smtClean="0">
                <a:solidFill>
                  <a:srgbClr val="93CDDD"/>
                </a:solidFill>
              </a:rPr>
              <a:t> at present</a:t>
            </a:r>
            <a:endParaRPr lang="en-US" dirty="0">
              <a:solidFill>
                <a:srgbClr val="93CDDD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6420800" y="5324000"/>
            <a:ext cx="341000" cy="264800"/>
          </a:xfrm>
          <a:prstGeom prst="rightBrac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04800" y="4495800"/>
            <a:ext cx="1143000" cy="457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Brace 34"/>
          <p:cNvSpPr/>
          <p:nvPr/>
        </p:nvSpPr>
        <p:spPr>
          <a:xfrm>
            <a:off x="6618200" y="5617600"/>
            <a:ext cx="341000" cy="188600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04800" y="4724400"/>
            <a:ext cx="1219200" cy="3048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371600" y="4343400"/>
            <a:ext cx="1346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E46C0A"/>
                </a:solidFill>
              </a:rPr>
              <a:t>One row per object</a:t>
            </a:r>
            <a:endParaRPr lang="en-US" sz="1000" dirty="0">
              <a:solidFill>
                <a:srgbClr val="E46C0A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34200" y="4800600"/>
            <a:ext cx="16953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One row per observation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4713" y="152400"/>
            <a:ext cx="3185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archive.stsci.edu</a:t>
            </a:r>
            <a:r>
              <a:rPr lang="en-US" dirty="0"/>
              <a:t>/</a:t>
            </a:r>
            <a:r>
              <a:rPr lang="en-US" dirty="0" err="1"/>
              <a:t>hst</a:t>
            </a:r>
            <a:r>
              <a:rPr lang="en-US" dirty="0"/>
              <a:t>/</a:t>
            </a:r>
            <a:r>
              <a:rPr lang="en-US" dirty="0" err="1" smtClean="0"/>
              <a:t>hla_cat</a:t>
            </a:r>
            <a:r>
              <a:rPr lang="en-US" dirty="0"/>
              <a:t>/</a:t>
            </a:r>
          </a:p>
        </p:txBody>
      </p:sp>
      <p:pic>
        <p:nvPicPr>
          <p:cNvPr id="14" name="Picture 13" descr="hsc_form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2438400" cy="2979213"/>
          </a:xfrm>
          <a:prstGeom prst="rect">
            <a:avLst/>
          </a:prstGeom>
        </p:spPr>
      </p:pic>
      <p:pic>
        <p:nvPicPr>
          <p:cNvPr id="15" name="Picture 14" descr="hsc_form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85800"/>
            <a:ext cx="2286000" cy="304996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7010400" y="3657600"/>
            <a:ext cx="685800" cy="5334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62000" y="3581400"/>
            <a:ext cx="685800" cy="457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1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763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HSC Timeline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725567"/>
            <a:ext cx="853440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June 2012 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Beta-1 version released (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Lubow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Budavari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paper posted)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Includes ACS and WFPC2 based on HLA </a:t>
            </a:r>
            <a:r>
              <a:rPr lang="en-US" sz="1800" dirty="0" err="1" smtClean="0"/>
              <a:t>SExtractor</a:t>
            </a:r>
            <a:r>
              <a:rPr lang="en-US" sz="1800" dirty="0" smtClean="0"/>
              <a:t> source lists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Only detailed / time-resolved version of form available</a:t>
            </a:r>
          </a:p>
          <a:p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October 2012 – </a:t>
            </a:r>
            <a:r>
              <a:rPr lang="en-US" sz="1800" dirty="0" smtClean="0"/>
              <a:t>Questionnaire sent. Early results encouraging</a:t>
            </a:r>
            <a:endParaRPr lang="en-US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rgbClr val="E46C0A"/>
                </a:solidFill>
              </a:rPr>
              <a:t>January 2013 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Beta-2 version of catalog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ncludes </a:t>
            </a:r>
            <a:r>
              <a:rPr lang="en-US" sz="1800" dirty="0"/>
              <a:t>ACS and WFPC2 based on HLA </a:t>
            </a:r>
            <a:r>
              <a:rPr lang="en-US" sz="1800" dirty="0" err="1"/>
              <a:t>SExtractor</a:t>
            </a:r>
            <a:r>
              <a:rPr lang="en-US" sz="1800" dirty="0"/>
              <a:t> source lists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nclude “summary” form (early version made available in version 1.5)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Improved source filtering and matching</a:t>
            </a:r>
            <a:endParaRPr lang="en-US" sz="1800" dirty="0"/>
          </a:p>
          <a:p>
            <a:r>
              <a:rPr lang="en-US" sz="1800" dirty="0" smtClean="0">
                <a:solidFill>
                  <a:srgbClr val="E46C0A"/>
                </a:solidFill>
              </a:rPr>
              <a:t>May 2013 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Version 1 of HSC released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ncludes ACS, WFPC2, WFC3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Preliminary cross-matching (e.g., SDSS)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Improved tools (over plots, correlation plotting, …)</a:t>
            </a:r>
            <a:endParaRPr lang="en-US" sz="1800" dirty="0"/>
          </a:p>
          <a:p>
            <a:endParaRPr lang="en-US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Future – SQL 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CASJobs</a:t>
            </a: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value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-added 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catalogs, workshops, PASP …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sz="2000" dirty="0"/>
          </a:p>
          <a:p>
            <a:endParaRPr lang="en-US" sz="2400" dirty="0">
              <a:solidFill>
                <a:srgbClr val="3366FF"/>
              </a:solidFill>
            </a:endParaRPr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410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838200"/>
            <a:ext cx="5486400" cy="597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 </a:t>
            </a:r>
            <a:r>
              <a:rPr lang="en-US" sz="2000" dirty="0" smtClean="0"/>
              <a:t>An early 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Beta version of the HSC </a:t>
            </a:r>
            <a:r>
              <a:rPr lang="en-US" sz="2000" dirty="0" smtClean="0"/>
              <a:t>has been online since June.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We are using it, in conjunction with several use cases, to test the quality of the HSC and to set detailed requirements.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An aggressive timeline has been established, including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strong involvement with the community.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The HSC will add </a:t>
            </a:r>
            <a:r>
              <a:rPr lang="en-US" sz="2000" dirty="0"/>
              <a:t>a valuable new dimension to the information available </a:t>
            </a:r>
            <a:r>
              <a:rPr lang="en-US" sz="2000" dirty="0" smtClean="0"/>
              <a:t>to Hubble users for 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decades</a:t>
            </a:r>
            <a:r>
              <a:rPr lang="en-US" sz="2000" dirty="0"/>
              <a:t> to </a:t>
            </a:r>
            <a:r>
              <a:rPr lang="en-US" sz="2000" dirty="0" smtClean="0"/>
              <a:t>come, and</a:t>
            </a:r>
            <a:r>
              <a:rPr lang="en-US" sz="2000" dirty="0"/>
              <a:t> </a:t>
            </a:r>
            <a:r>
              <a:rPr lang="en-US" sz="2000" dirty="0" smtClean="0"/>
              <a:t>provides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E46C0A"/>
                </a:solidFill>
              </a:rPr>
              <a:t>bridge to future missions </a:t>
            </a:r>
            <a:r>
              <a:rPr lang="en-US" sz="2000" dirty="0"/>
              <a:t>both in space (e.g., JWST), and on the ground (e.g., LSST).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 </a:t>
            </a:r>
          </a:p>
        </p:txBody>
      </p:sp>
      <p:pic>
        <p:nvPicPr>
          <p:cNvPr id="3" name="Picture 2" descr="hla_30dor_wfpc2_source_list_skin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05" y="0"/>
            <a:ext cx="3355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HST Source Catalog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3006342" cy="5246611"/>
          </a:xfrm>
        </p:spPr>
        <p:txBody>
          <a:bodyPr>
            <a:noAutofit/>
          </a:bodyPr>
          <a:lstStyle/>
          <a:p>
            <a:pPr marL="227013" indent="-227013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ＭＳ Ｐゴシック" charset="0"/>
                <a:cs typeface="ＭＳ Ｐゴシック" charset="0"/>
              </a:rPr>
              <a:t>Easily accessible catalogs of objects are a mainstay of astronomy.</a:t>
            </a:r>
          </a:p>
          <a:p>
            <a:pPr marL="227013" indent="-227013">
              <a:lnSpc>
                <a:spcPct val="90000"/>
              </a:lnSpc>
              <a:defRPr/>
            </a:pPr>
            <a:endParaRPr lang="en-US" sz="18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marL="227013" indent="-227013">
              <a:lnSpc>
                <a:spcPct val="90000"/>
              </a:lnSpc>
              <a:defRPr/>
            </a:pPr>
            <a:r>
              <a:rPr lang="en-US" sz="1800" u="sng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Example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: The SDSS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source catalog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is a primary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catalyst for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SDSS science productivity.</a:t>
            </a:r>
            <a:endParaRPr lang="en-US" sz="18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18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marL="227013" indent="-227013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HST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Source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Catalog </a:t>
            </a:r>
          </a:p>
          <a:p>
            <a:pPr marL="627063" lvl="1" indent="-227013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Increases the scientific return of the archive for decades to come</a:t>
            </a:r>
          </a:p>
          <a:p>
            <a:pPr marL="627063" lvl="1" indent="-227013">
              <a:lnSpc>
                <a:spcPct val="90000"/>
              </a:lnSpc>
              <a:defRPr/>
            </a:pPr>
            <a:endParaRPr lang="en-US" sz="16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marL="627063" lvl="1" indent="-227013">
              <a:lnSpc>
                <a:spcPct val="90000"/>
              </a:lnSpc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undamental reference for JWST</a:t>
            </a: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science</a:t>
            </a:r>
          </a:p>
          <a:p>
            <a:pPr marL="627063" lvl="1" indent="-227013">
              <a:lnSpc>
                <a:spcPct val="90000"/>
              </a:lnSpc>
              <a:defRPr/>
            </a:pPr>
            <a:endParaRPr lang="en-US" sz="1600" dirty="0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marL="627063" lvl="1" indent="-227013">
              <a:lnSpc>
                <a:spcPct val="90000"/>
              </a:lnSpc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Complements upcoming surveys (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PanSTARRS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, LSST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1800" dirty="0" smtClean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4087" y="5892819"/>
            <a:ext cx="503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HST: ~10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 observations, ~10</a:t>
            </a:r>
            <a:r>
              <a:rPr lang="en-US" baseline="30000" dirty="0" smtClean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- 10</a:t>
            </a:r>
            <a:r>
              <a:rPr lang="en-US" baseline="30000" dirty="0" smtClean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 objects to catalog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13100" y="1326549"/>
            <a:ext cx="5884347" cy="4411180"/>
            <a:chOff x="3083956" y="1255137"/>
            <a:chExt cx="6013491" cy="4507992"/>
          </a:xfrm>
        </p:grpSpPr>
        <p:pic>
          <p:nvPicPr>
            <p:cNvPr id="4" name="Picture 3" descr="Screen shot 2012-02-21 at 1.09.30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956" y="1255137"/>
              <a:ext cx="6013491" cy="45079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423996" y="1280790"/>
              <a:ext cx="1274912" cy="28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HST ACS/WFC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7939" y="1280790"/>
              <a:ext cx="1792476" cy="28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HST + source catalog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83956" y="1280790"/>
              <a:ext cx="1906201" cy="28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SDSS + source catalog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4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Approach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4648200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/>
              <a:t>General</a:t>
            </a:r>
            <a:r>
              <a:rPr lang="en-US" sz="1800" dirty="0"/>
              <a:t>-use source lists are already generated in the HLA for </a:t>
            </a:r>
            <a:r>
              <a:rPr lang="en-US" sz="1800" i="1" dirty="0">
                <a:solidFill>
                  <a:srgbClr val="93CDDD"/>
                </a:solidFill>
              </a:rPr>
              <a:t>single-visit</a:t>
            </a:r>
            <a:r>
              <a:rPr lang="en-US" sz="1800" dirty="0">
                <a:solidFill>
                  <a:srgbClr val="93CDDD"/>
                </a:solidFill>
              </a:rPr>
              <a:t> </a:t>
            </a:r>
            <a:r>
              <a:rPr lang="en-US" sz="1800" dirty="0"/>
              <a:t>imaging </a:t>
            </a:r>
            <a:r>
              <a:rPr lang="en-US" sz="1800" dirty="0" smtClean="0"/>
              <a:t>observations.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1800" dirty="0" smtClean="0"/>
              <a:t>DAOPHOT </a:t>
            </a:r>
            <a:r>
              <a:rPr lang="en-US" sz="1800" dirty="0"/>
              <a:t>(point and point-like objects) 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1800" dirty="0" err="1" smtClean="0"/>
              <a:t>SExtractor</a:t>
            </a:r>
            <a:r>
              <a:rPr lang="en-US" sz="1800" dirty="0" smtClean="0"/>
              <a:t> </a:t>
            </a:r>
            <a:r>
              <a:rPr lang="en-US" sz="1800" dirty="0"/>
              <a:t>(extended, point, and point-like objects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These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single-visit source lists will be combined, keeping track of the time domain. 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In </a:t>
            </a:r>
            <a:r>
              <a:rPr lang="en-US" sz="1800" dirty="0"/>
              <a:t>addition, it will be necessary to develop a system that automatically updates the HSC regularly as new data enter the archive.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 </a:t>
            </a:r>
          </a:p>
          <a:p>
            <a:endParaRPr lang="en-US" b="0" dirty="0">
              <a:latin typeface="+mn-lt"/>
            </a:endParaRPr>
          </a:p>
        </p:txBody>
      </p:sp>
      <p:pic>
        <p:nvPicPr>
          <p:cNvPr id="4" name="Picture 3" descr="hla_m101_daophot_source_list_skin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27" y="762000"/>
            <a:ext cx="3958073" cy="55031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6238724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6491FF"/>
                </a:solidFill>
              </a:rPr>
              <a:t>DAOPHOT source list for part of </a:t>
            </a:r>
          </a:p>
          <a:p>
            <a:r>
              <a:rPr lang="en-US" sz="1400" dirty="0" smtClean="0">
                <a:solidFill>
                  <a:srgbClr val="6491FF"/>
                </a:solidFill>
              </a:rPr>
              <a:t>10918_22_ACS/WFC F814W/F555W_M101-F2  image</a:t>
            </a:r>
            <a:endParaRPr lang="en-US" sz="1400" dirty="0">
              <a:solidFill>
                <a:srgbClr val="649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0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and Requirements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990600"/>
            <a:ext cx="8153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overarching goal of the </a:t>
            </a:r>
            <a:r>
              <a:rPr lang="en-US" sz="2400" dirty="0" smtClean="0"/>
              <a:t>Hubble Source Catalog (HSC) </a:t>
            </a:r>
            <a:r>
              <a:rPr lang="en-US" sz="2400" dirty="0"/>
              <a:t>project is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optimize science from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HST by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developing a single catalog </a:t>
            </a:r>
            <a:r>
              <a:rPr lang="en-US" sz="2400" dirty="0"/>
              <a:t>containing the </a:t>
            </a:r>
            <a:r>
              <a:rPr lang="en-US" sz="2400" dirty="0" smtClean="0"/>
              <a:t>majority </a:t>
            </a:r>
            <a:r>
              <a:rPr lang="en-US" sz="2400" dirty="0"/>
              <a:t>of all sources ever observed by Hubble. </a:t>
            </a:r>
          </a:p>
          <a:p>
            <a:r>
              <a:rPr lang="en-US" sz="1600" dirty="0"/>
              <a:t> </a:t>
            </a:r>
          </a:p>
          <a:p>
            <a:r>
              <a:rPr lang="en-US" sz="1800" dirty="0"/>
              <a:t>	The 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baseline goals </a:t>
            </a:r>
            <a:r>
              <a:rPr lang="en-US" sz="1800" dirty="0"/>
              <a:t>are to:</a:t>
            </a:r>
          </a:p>
          <a:p>
            <a:r>
              <a:rPr lang="en-US" sz="1800" dirty="0"/>
              <a:t> </a:t>
            </a:r>
            <a:r>
              <a:rPr lang="en-US" sz="1800" dirty="0" smtClean="0"/>
              <a:t>B1</a:t>
            </a:r>
            <a:r>
              <a:rPr lang="en-US" sz="1800" dirty="0"/>
              <a:t>) - Provide a general, easily accessible, time-resolved catalog of "all" 10 sigma sources observed by </a:t>
            </a:r>
            <a:r>
              <a:rPr lang="en-US" sz="1800" dirty="0" smtClean="0"/>
              <a:t>HST, </a:t>
            </a:r>
            <a:r>
              <a:rPr lang="en-US" sz="1800" dirty="0"/>
              <a:t>using the ACS, WFC3 and </a:t>
            </a:r>
            <a:r>
              <a:rPr lang="en-US" sz="1800" dirty="0" smtClean="0"/>
              <a:t>WFPC2.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B2) – Cross-reference </a:t>
            </a:r>
            <a:r>
              <a:rPr lang="en-US" sz="1800" dirty="0" smtClean="0"/>
              <a:t>with </a:t>
            </a:r>
            <a:r>
              <a:rPr lang="en-US" sz="1800" dirty="0"/>
              <a:t>a basic list of existing catalogs (e.g., SDSS, 2MASS, Spitzer, GALAX, Chandra, existing Hubble HLSP, ...) as well as HST spectroscopic datasets that may be relevant.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B3) - Develop tools for easy access and quick-look analysis. These would include a relational database search </a:t>
            </a:r>
            <a:r>
              <a:rPr lang="en-US" sz="1800" dirty="0" smtClean="0"/>
              <a:t>capability, </a:t>
            </a:r>
            <a:r>
              <a:rPr lang="en-US" sz="1800" dirty="0"/>
              <a:t>and a quick-look, time-resolved phenomena </a:t>
            </a:r>
            <a:r>
              <a:rPr lang="en-US" sz="1800" dirty="0" smtClean="0"/>
              <a:t>tool.</a:t>
            </a:r>
            <a:r>
              <a:rPr lang="en-US" sz="1800" dirty="0"/>
              <a:t> </a:t>
            </a:r>
          </a:p>
          <a:p>
            <a:r>
              <a:rPr lang="en-US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7039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33400"/>
            <a:ext cx="8915400" cy="6906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 </a:t>
            </a:r>
            <a:r>
              <a:rPr lang="en-US" dirty="0" smtClean="0"/>
              <a:t>	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How will people use the HSC ?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What HST data exist for my particular target ? (100 %)</a:t>
            </a:r>
          </a:p>
          <a:p>
            <a:pPr lvl="2">
              <a:lnSpc>
                <a:spcPct val="90000"/>
              </a:lnSpc>
            </a:pPr>
            <a:endParaRPr lang="en-US" sz="2400" dirty="0"/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Do a sanity check on my own catalog (80 % ?)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 smtClean="0"/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Make use of existing cross matches with other catalogs (HST HLSP, SDSS, Chandra, Spitzer, spectral extractions, … (50 % ?)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Use  </a:t>
            </a:r>
            <a:r>
              <a:rPr lang="en-US" sz="2400" dirty="0"/>
              <a:t>it to do my </a:t>
            </a:r>
            <a:r>
              <a:rPr lang="en-US" sz="2400" dirty="0" smtClean="0"/>
              <a:t>science (10 – 50 % ?)</a:t>
            </a:r>
            <a:endParaRPr lang="en-US" sz="2400" dirty="0"/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165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800"/>
            <a:ext cx="8534400" cy="692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Caveats:</a:t>
            </a:r>
          </a:p>
          <a:p>
            <a:r>
              <a:rPr lang="en-US" sz="2400" dirty="0" smtClean="0"/>
              <a:t>It </a:t>
            </a:r>
            <a:r>
              <a:rPr lang="en-US" sz="2400" dirty="0"/>
              <a:t>is important to note that the HSC will not eliminate the need for astronomers to make more detailed catalogs optimized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address their own specific science goals in many cases. </a:t>
            </a:r>
          </a:p>
          <a:p>
            <a:endParaRPr lang="en-US" sz="2400" dirty="0"/>
          </a:p>
          <a:p>
            <a:r>
              <a:rPr lang="en-US" sz="2400" dirty="0"/>
              <a:t>The HSC is designed to be a </a:t>
            </a:r>
            <a:r>
              <a:rPr lang="en-US" sz="2400" dirty="0">
                <a:solidFill>
                  <a:srgbClr val="93CDDD"/>
                </a:solidFill>
              </a:rPr>
              <a:t>general-use catalog </a:t>
            </a:r>
            <a:r>
              <a:rPr lang="en-US" sz="2400" dirty="0"/>
              <a:t>sufficient for many, but not all users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We are in an early stage (</a:t>
            </a:r>
            <a:r>
              <a:rPr lang="en-US" sz="2400" dirty="0" smtClean="0">
                <a:solidFill>
                  <a:srgbClr val="E46C0A"/>
                </a:solidFill>
              </a:rPr>
              <a:t>Beta-1</a:t>
            </a:r>
            <a:r>
              <a:rPr lang="en-US" sz="2400" dirty="0" smtClean="0"/>
              <a:t>)  of the project. The HSC has a number of known shortcomings that are being addressed for a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Beta-2 </a:t>
            </a:r>
            <a:r>
              <a:rPr lang="en-US" sz="2400" dirty="0" smtClean="0"/>
              <a:t>release planned for January, and a </a:t>
            </a:r>
            <a:r>
              <a:rPr lang="en-US" sz="2400" dirty="0" smtClean="0">
                <a:solidFill>
                  <a:srgbClr val="E46C0A"/>
                </a:solidFill>
              </a:rPr>
              <a:t>Version 1</a:t>
            </a:r>
            <a:r>
              <a:rPr lang="en-US" sz="2400" dirty="0" smtClean="0"/>
              <a:t> release in May.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643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HST Cross-Matching Catalog </a:t>
            </a: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Project</a:t>
            </a:r>
            <a:b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Lubow</a:t>
            </a:r>
            <a:r>
              <a:rPr lang="en-US" sz="3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3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STScI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r>
              <a:rPr lang="en-US" sz="3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&amp; </a:t>
            </a:r>
            <a:r>
              <a:rPr lang="en-US" sz="3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Budavari</a:t>
            </a:r>
            <a:r>
              <a:rPr lang="en-US" sz="3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(JHU)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38400"/>
            <a:ext cx="8534400" cy="4800600"/>
          </a:xfrm>
        </p:spPr>
        <p:txBody>
          <a:bodyPr>
            <a:normAutofit/>
          </a:bodyPr>
          <a:lstStyle/>
          <a:p>
            <a:r>
              <a:rPr lang="en-US" sz="2400" dirty="0"/>
              <a:t>Goals: </a:t>
            </a:r>
          </a:p>
          <a:p>
            <a:pPr lvl="1"/>
            <a:r>
              <a:rPr lang="en-US" sz="2400" dirty="0" smtClean="0"/>
              <a:t>Cross-match </a:t>
            </a:r>
            <a:r>
              <a:rPr lang="en-US" sz="2400" dirty="0"/>
              <a:t>HLA source lists of </a:t>
            </a:r>
            <a:r>
              <a:rPr lang="en-US" sz="2400" dirty="0" smtClean="0"/>
              <a:t>30 </a:t>
            </a:r>
            <a:r>
              <a:rPr lang="en-US" sz="2400" dirty="0"/>
              <a:t>million </a:t>
            </a:r>
            <a:r>
              <a:rPr lang="en-US" sz="2400" dirty="0" smtClean="0"/>
              <a:t>source detections into </a:t>
            </a:r>
            <a:r>
              <a:rPr lang="en-US" sz="2400" dirty="0"/>
              <a:t>searchable </a:t>
            </a:r>
            <a:r>
              <a:rPr lang="en-US" sz="2400" dirty="0" smtClean="0"/>
              <a:t>HST </a:t>
            </a:r>
            <a:r>
              <a:rPr lang="en-US" sz="2400" dirty="0"/>
              <a:t>object catalog</a:t>
            </a:r>
          </a:p>
          <a:p>
            <a:pPr lvl="1"/>
            <a:r>
              <a:rPr lang="en-US" sz="2400" dirty="0"/>
              <a:t>Improve </a:t>
            </a:r>
            <a:r>
              <a:rPr lang="en-US" sz="2400" dirty="0" smtClean="0"/>
              <a:t>astrometry</a:t>
            </a:r>
          </a:p>
          <a:p>
            <a:pPr lvl="1"/>
            <a:endParaRPr lang="en-US" sz="2400" dirty="0"/>
          </a:p>
          <a:p>
            <a:r>
              <a:rPr lang="en-US" sz="2400" dirty="0"/>
              <a:t>NASA AISRP grant started over 2 years ago, </a:t>
            </a:r>
            <a:r>
              <a:rPr lang="en-US" sz="2400" dirty="0" smtClean="0"/>
              <a:t>expired </a:t>
            </a:r>
            <a:r>
              <a:rPr lang="en-US" sz="2400" dirty="0"/>
              <a:t>in June </a:t>
            </a:r>
            <a:r>
              <a:rPr lang="en-US" sz="2400" dirty="0" smtClean="0"/>
              <a:t>2012</a:t>
            </a:r>
          </a:p>
          <a:p>
            <a:endParaRPr lang="en-US" sz="2400" dirty="0"/>
          </a:p>
          <a:p>
            <a:r>
              <a:rPr lang="en-US" sz="2400" dirty="0" smtClean="0"/>
              <a:t>In June, finished work 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an initial catalog system </a:t>
            </a:r>
            <a:r>
              <a:rPr lang="en-US" sz="2400" dirty="0" smtClean="0"/>
              <a:t>that </a:t>
            </a:r>
            <a:r>
              <a:rPr lang="en-US" sz="2400" dirty="0"/>
              <a:t>covers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ACS/WFC and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WFPC2</a:t>
            </a:r>
            <a:r>
              <a:rPr lang="en-US" sz="2400" dirty="0" smtClean="0"/>
              <a:t>, and submitted paper.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/>
              <a:t>A</a:t>
            </a:r>
            <a:r>
              <a:rPr lang="en-US" sz="4800" b="0" dirty="0" smtClean="0"/>
              <a:t> Jump Start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332839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3886200"/>
            <a:ext cx="4267200" cy="2743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24400" y="3886200"/>
            <a:ext cx="4267200" cy="2743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24400" y="990600"/>
            <a:ext cx="4267200" cy="2743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2400" y="990600"/>
            <a:ext cx="4267200" cy="2743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7600" y="152400"/>
            <a:ext cx="1828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Results</a:t>
            </a:r>
          </a:p>
        </p:txBody>
      </p:sp>
      <p:pic>
        <p:nvPicPr>
          <p:cNvPr id="18" name="Picture 17" descr="sigmadist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43000"/>
            <a:ext cx="3755215" cy="2209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20494" y="3304401"/>
            <a:ext cx="1860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bg1"/>
                </a:solidFill>
              </a:rPr>
              <a:t>sigma per match (mas)</a:t>
            </a:r>
            <a:endParaRPr lang="en-US" sz="1200" kern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02080" y="1935520"/>
            <a:ext cx="1643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# sets of matches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1628001"/>
            <a:ext cx="204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FF"/>
                </a:solidFill>
              </a:rPr>
              <a:t>With astrometric correction</a:t>
            </a:r>
            <a:endParaRPr lang="en-US" sz="1200" kern="12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771001"/>
            <a:ext cx="138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rgbClr val="FF0000"/>
                </a:solidFill>
              </a:rPr>
              <a:t>Without correction</a:t>
            </a:r>
            <a:endParaRPr lang="en-US" sz="1200" kern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893350" y="4911751"/>
            <a:ext cx="209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# sets of  matches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624" y="6400800"/>
            <a:ext cx="1809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# filters in match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pic>
        <p:nvPicPr>
          <p:cNvPr id="25" name="Picture 24" descr="filterdist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74" y="4114800"/>
            <a:ext cx="3767926" cy="2362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46912" y="4447401"/>
            <a:ext cx="2311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FF"/>
                </a:solidFill>
              </a:rPr>
              <a:t>detections &amp;  </a:t>
            </a:r>
            <a:r>
              <a:rPr lang="en-US" sz="1200" kern="1200" dirty="0">
                <a:solidFill>
                  <a:srgbClr val="0000FF"/>
                </a:solidFill>
              </a:rPr>
              <a:t>n</a:t>
            </a:r>
            <a:r>
              <a:rPr lang="en-US" sz="1200" kern="1200" dirty="0" smtClean="0">
                <a:solidFill>
                  <a:srgbClr val="0000FF"/>
                </a:solidFill>
              </a:rPr>
              <a:t>ondetections</a:t>
            </a:r>
            <a:endParaRPr lang="en-US" sz="1200" kern="12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55170" y="5514201"/>
            <a:ext cx="1436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FF0000"/>
                </a:solidFill>
              </a:rPr>
              <a:t>d</a:t>
            </a:r>
            <a:r>
              <a:rPr lang="en-US" sz="1200" kern="1200" dirty="0" smtClean="0">
                <a:solidFill>
                  <a:srgbClr val="FF0000"/>
                </a:solidFill>
              </a:rPr>
              <a:t>etections only</a:t>
            </a:r>
            <a:endParaRPr lang="en-US" sz="1200" kern="1200" dirty="0">
              <a:solidFill>
                <a:srgbClr val="FF0000"/>
              </a:solidFill>
            </a:endParaRPr>
          </a:p>
        </p:txBody>
      </p:sp>
      <p:pic>
        <p:nvPicPr>
          <p:cNvPr id="28" name="Picture 27" descr="fluxdist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79" y="1143000"/>
            <a:ext cx="3779921" cy="2209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81600" y="3352800"/>
            <a:ext cx="419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200" dirty="0" smtClean="0">
                <a:solidFill>
                  <a:srgbClr val="000000"/>
                </a:solidFill>
              </a:rPr>
              <a:t>Fractional  difference in flux </a:t>
            </a:r>
            <a:r>
              <a:rPr lang="en-US" sz="1100" dirty="0" smtClean="0">
                <a:solidFill>
                  <a:srgbClr val="000000"/>
                </a:solidFill>
              </a:rPr>
              <a:t>between </a:t>
            </a:r>
            <a:r>
              <a:rPr lang="en-US" sz="1100" kern="1200" dirty="0" smtClean="0">
                <a:solidFill>
                  <a:srgbClr val="000000"/>
                </a:solidFill>
              </a:rPr>
              <a:t>pairs of sources </a:t>
            </a:r>
            <a:endParaRPr lang="en-US" sz="1100" kern="12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450606" y="2116206"/>
            <a:ext cx="82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# pairs 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6400" y="1445977"/>
            <a:ext cx="1299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FF"/>
                </a:solidFill>
              </a:rPr>
              <a:t> matched pairs </a:t>
            </a:r>
            <a:endParaRPr lang="en-US" sz="1200" kern="12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09031" y="2694801"/>
            <a:ext cx="1506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660066"/>
                </a:solidFill>
              </a:rPr>
              <a:t>r</a:t>
            </a:r>
            <a:r>
              <a:rPr lang="en-US" sz="1200" kern="1200" dirty="0" smtClean="0">
                <a:solidFill>
                  <a:srgbClr val="660066"/>
                </a:solidFill>
              </a:rPr>
              <a:t>andom pairs</a:t>
            </a:r>
            <a:endParaRPr lang="en-US" sz="1200" kern="1200" dirty="0">
              <a:solidFill>
                <a:srgbClr val="6600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40702" y="1066800"/>
            <a:ext cx="3250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>
                <a:solidFill>
                  <a:srgbClr val="008000"/>
                </a:solidFill>
              </a:rPr>
              <a:t>Check on reliability of ACS matches</a:t>
            </a:r>
            <a:endParaRPr lang="en-US" kern="1200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18155" y="1066800"/>
            <a:ext cx="2849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>
                <a:solidFill>
                  <a:srgbClr val="008000"/>
                </a:solidFill>
              </a:rPr>
              <a:t>Check on </a:t>
            </a:r>
            <a:r>
              <a:rPr lang="en-US" kern="1200" dirty="0" err="1" smtClean="0">
                <a:solidFill>
                  <a:srgbClr val="008000"/>
                </a:solidFill>
              </a:rPr>
              <a:t>astrometric</a:t>
            </a:r>
            <a:r>
              <a:rPr lang="en-US" kern="1200" dirty="0" smtClean="0">
                <a:solidFill>
                  <a:srgbClr val="008000"/>
                </a:solidFill>
              </a:rPr>
              <a:t> accuracy</a:t>
            </a:r>
            <a:endParaRPr lang="en-US" kern="1200" dirty="0">
              <a:solidFill>
                <a:srgbClr val="008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19800" y="3962400"/>
            <a:ext cx="2439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Most </a:t>
            </a:r>
            <a:r>
              <a:rPr lang="en-US" kern="1200" dirty="0" smtClean="0">
                <a:solidFill>
                  <a:srgbClr val="008000"/>
                </a:solidFill>
              </a:rPr>
              <a:t>are multi-wavelength</a:t>
            </a:r>
            <a:endParaRPr lang="en-US" kern="1200" dirty="0">
              <a:solidFill>
                <a:srgbClr val="008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3000" y="3962400"/>
            <a:ext cx="2723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>
                <a:solidFill>
                  <a:srgbClr val="008000"/>
                </a:solidFill>
              </a:rPr>
              <a:t>~3 % have time span &gt; 1 year</a:t>
            </a:r>
            <a:endParaRPr lang="en-US" kern="1200" dirty="0">
              <a:solidFill>
                <a:srgbClr val="008000"/>
              </a:solidFill>
            </a:endParaRPr>
          </a:p>
        </p:txBody>
      </p:sp>
      <p:pic>
        <p:nvPicPr>
          <p:cNvPr id="37" name="Picture 36" descr="tdis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3599864" cy="21336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626" y="6352401"/>
            <a:ext cx="35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Time span of match (days)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885549" y="5000350"/>
            <a:ext cx="250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Cumulative # sets of matches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81200" y="47244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rgbClr val="000000"/>
                </a:solidFill>
              </a:rPr>
              <a:t>7 x 10^5  sets of matches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95400" y="5334000"/>
            <a:ext cx="2711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/>
              <a:t>            </a:t>
            </a:r>
            <a:r>
              <a:rPr lang="en-US" sz="1200" kern="1200" dirty="0" smtClean="0">
                <a:solidFill>
                  <a:srgbClr val="000000"/>
                </a:solidFill>
              </a:rPr>
              <a:t>Coverage &gt; 1 year</a:t>
            </a:r>
            <a:endParaRPr lang="en-US" sz="1200" kern="1200" dirty="0">
              <a:solidFill>
                <a:srgbClr val="00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114800" y="4419600"/>
            <a:ext cx="13318" cy="1061380"/>
          </a:xfrm>
          <a:prstGeom prst="straightConnector1">
            <a:avLst/>
          </a:prstGeom>
          <a:ln>
            <a:solidFill>
              <a:srgbClr val="0D0D0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95400" y="5638800"/>
            <a:ext cx="28956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810000" y="6581001"/>
            <a:ext cx="1578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Lubow</a:t>
            </a:r>
            <a:r>
              <a:rPr lang="en-US" sz="1200" dirty="0" smtClean="0">
                <a:solidFill>
                  <a:srgbClr val="FFFFFF"/>
                </a:solidFill>
              </a:rPr>
              <a:t>  &amp; </a:t>
            </a:r>
            <a:r>
              <a:rPr lang="en-US" sz="1200" dirty="0" err="1" smtClean="0">
                <a:solidFill>
                  <a:srgbClr val="FFFFFF"/>
                </a:solidFill>
              </a:rPr>
              <a:t>Budavari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ubow_hsc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686800" cy="477414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228600"/>
            <a:ext cx="8763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Some Early </a:t>
            </a:r>
            <a:r>
              <a:rPr lang="en-US" dirty="0"/>
              <a:t>C</a:t>
            </a:r>
            <a:r>
              <a:rPr lang="en-US" dirty="0" smtClean="0"/>
              <a:t>omparisons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2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5946</TotalTime>
  <Words>796</Words>
  <Application>Microsoft Macintosh PowerPoint</Application>
  <PresentationFormat>On-screen Show (4:3)</PresentationFormat>
  <Paragraphs>201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Black</vt:lpstr>
      <vt:lpstr>Optimizing Science - an Ongoing Process   Brad Whitmore  HSTPG Presentation, April 27, 2000   </vt:lpstr>
      <vt:lpstr>HST Source Catalog</vt:lpstr>
      <vt:lpstr>Basic Approach</vt:lpstr>
      <vt:lpstr>Goals and Requirements</vt:lpstr>
      <vt:lpstr>PowerPoint Presentation</vt:lpstr>
      <vt:lpstr>PowerPoint Presentation</vt:lpstr>
      <vt:lpstr>HST Cross-Matching Catalog Project  Lubow (STScI) &amp; Budavari (JHU) </vt:lpstr>
      <vt:lpstr>PowerPoint Presentation</vt:lpstr>
      <vt:lpstr>PowerPoint Presentation</vt:lpstr>
      <vt:lpstr>Some Early Comparisons</vt:lpstr>
      <vt:lpstr>Community Interactions:  Use Case Category Definitions</vt:lpstr>
      <vt:lpstr>Community Involvement</vt:lpstr>
      <vt:lpstr>PowerPoint Presentation</vt:lpstr>
      <vt:lpstr>Current  HSC Web Form </vt:lpstr>
      <vt:lpstr>HSC Timeline</vt:lpstr>
      <vt:lpstr>Summary</vt:lpstr>
    </vt:vector>
  </TitlesOfParts>
  <Manager/>
  <Company>STScI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of STScI Archive Activities</dc:title>
  <dc:subject/>
  <dc:creator>Karen Levay</dc:creator>
  <cp:keywords/>
  <dc:description/>
  <cp:lastModifiedBy>Brad Whitmore</cp:lastModifiedBy>
  <cp:revision>379</cp:revision>
  <cp:lastPrinted>2012-03-01T20:01:12Z</cp:lastPrinted>
  <dcterms:created xsi:type="dcterms:W3CDTF">2010-07-09T15:17:16Z</dcterms:created>
  <dcterms:modified xsi:type="dcterms:W3CDTF">2012-11-21T15:56:42Z</dcterms:modified>
  <cp:category/>
</cp:coreProperties>
</file>