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3" r:id="rId5"/>
    <p:sldId id="270" r:id="rId6"/>
    <p:sldId id="265" r:id="rId7"/>
    <p:sldId id="264" r:id="rId8"/>
    <p:sldId id="269" r:id="rId9"/>
    <p:sldId id="267" r:id="rId10"/>
    <p:sldId id="268" r:id="rId11"/>
    <p:sldId id="262" r:id="rId12"/>
    <p:sldId id="266" r:id="rId13"/>
    <p:sldId id="257" r:id="rId14"/>
    <p:sldId id="271" r:id="rId15"/>
    <p:sldId id="26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EEFFE8"/>
    <a:srgbClr val="E5FFE3"/>
    <a:srgbClr val="E6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56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quick:Desktop:HLA_stats_by_yea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quick:Desktop:HLA_stats_by_ye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Sheet1!$G$3</c:f>
              <c:strCache>
                <c:ptCount val="1"/>
                <c:pt idx="0">
                  <c:v># searches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ymbol val="none"/>
          </c:marker>
          <c:cat>
            <c:numRef>
              <c:f>Sheet1!$F$4:$F$17</c:f>
              <c:numCache>
                <c:formatCode>d\-mmm</c:formatCode>
                <c:ptCount val="14"/>
                <c:pt idx="0">
                  <c:v>41225.0</c:v>
                </c:pt>
                <c:pt idx="1">
                  <c:v>41194.0</c:v>
                </c:pt>
                <c:pt idx="2">
                  <c:v>41164.0</c:v>
                </c:pt>
                <c:pt idx="3">
                  <c:v>41133.0</c:v>
                </c:pt>
                <c:pt idx="4">
                  <c:v>41102.0</c:v>
                </c:pt>
                <c:pt idx="5">
                  <c:v>41072.0</c:v>
                </c:pt>
                <c:pt idx="6">
                  <c:v>41041.0</c:v>
                </c:pt>
                <c:pt idx="7">
                  <c:v>41011.0</c:v>
                </c:pt>
                <c:pt idx="8">
                  <c:v>40980.0</c:v>
                </c:pt>
                <c:pt idx="9">
                  <c:v>40951.0</c:v>
                </c:pt>
                <c:pt idx="10">
                  <c:v>40920.0</c:v>
                </c:pt>
                <c:pt idx="11">
                  <c:v>40888.0</c:v>
                </c:pt>
                <c:pt idx="12">
                  <c:v>40858.0</c:v>
                </c:pt>
                <c:pt idx="13">
                  <c:v>40827.0</c:v>
                </c:pt>
              </c:numCache>
            </c:numRef>
          </c:cat>
          <c:val>
            <c:numRef>
              <c:f>Sheet1!$G$4:$G$17</c:f>
              <c:numCache>
                <c:formatCode>General</c:formatCode>
                <c:ptCount val="14"/>
                <c:pt idx="0">
                  <c:v>55865.0</c:v>
                </c:pt>
                <c:pt idx="1">
                  <c:v>11574.0</c:v>
                </c:pt>
                <c:pt idx="2">
                  <c:v>15404.0</c:v>
                </c:pt>
                <c:pt idx="3">
                  <c:v>24455.0</c:v>
                </c:pt>
                <c:pt idx="4">
                  <c:v>19210.0</c:v>
                </c:pt>
                <c:pt idx="5">
                  <c:v>17981.0</c:v>
                </c:pt>
                <c:pt idx="6">
                  <c:v>43932.0</c:v>
                </c:pt>
                <c:pt idx="7">
                  <c:v>45584.0</c:v>
                </c:pt>
                <c:pt idx="8">
                  <c:v>33395.0</c:v>
                </c:pt>
                <c:pt idx="9">
                  <c:v>12308.0</c:v>
                </c:pt>
                <c:pt idx="10">
                  <c:v>8811.0</c:v>
                </c:pt>
                <c:pt idx="11">
                  <c:v>5958.0</c:v>
                </c:pt>
                <c:pt idx="12">
                  <c:v>7145.0</c:v>
                </c:pt>
                <c:pt idx="13">
                  <c:v>7254.0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15863240"/>
        <c:axId val="816284808"/>
      </c:lineChart>
      <c:dateAx>
        <c:axId val="815863240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crossAx val="816284808"/>
        <c:crosses val="autoZero"/>
        <c:auto val="1"/>
        <c:lblOffset val="100"/>
        <c:baseTimeUnit val="months"/>
      </c:dateAx>
      <c:valAx>
        <c:axId val="8162848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15863240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d</a:t>
            </a:r>
            <a:r>
              <a:rPr lang="en-US" dirty="0" smtClean="0"/>
              <a:t>ownloads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# of downloads</c:v>
                </c:pt>
              </c:strCache>
            </c:strRef>
          </c:tx>
          <c:marker>
            <c:symbol val="none"/>
          </c:marker>
          <c:cat>
            <c:numRef>
              <c:f>Sheet1!$A$4:$A$17</c:f>
              <c:numCache>
                <c:formatCode>d\-mmm</c:formatCode>
                <c:ptCount val="14"/>
                <c:pt idx="0">
                  <c:v>41225.0</c:v>
                </c:pt>
                <c:pt idx="1">
                  <c:v>41194.0</c:v>
                </c:pt>
                <c:pt idx="2">
                  <c:v>41164.0</c:v>
                </c:pt>
                <c:pt idx="3">
                  <c:v>41133.0</c:v>
                </c:pt>
                <c:pt idx="4">
                  <c:v>41102.0</c:v>
                </c:pt>
                <c:pt idx="5">
                  <c:v>41072.0</c:v>
                </c:pt>
                <c:pt idx="6">
                  <c:v>41041.0</c:v>
                </c:pt>
                <c:pt idx="7">
                  <c:v>41011.0</c:v>
                </c:pt>
                <c:pt idx="8">
                  <c:v>40980.0</c:v>
                </c:pt>
                <c:pt idx="9">
                  <c:v>40951.0</c:v>
                </c:pt>
                <c:pt idx="10">
                  <c:v>40920.0</c:v>
                </c:pt>
                <c:pt idx="11">
                  <c:v>40888.0</c:v>
                </c:pt>
                <c:pt idx="12">
                  <c:v>40858.0</c:v>
                </c:pt>
                <c:pt idx="13">
                  <c:v>40827.0</c:v>
                </c:pt>
              </c:numCache>
            </c:numRef>
          </c:cat>
          <c:val>
            <c:numRef>
              <c:f>Sheet1!$B$4:$B$17</c:f>
              <c:numCache>
                <c:formatCode>General</c:formatCode>
                <c:ptCount val="14"/>
                <c:pt idx="0">
                  <c:v>34037.0</c:v>
                </c:pt>
                <c:pt idx="1">
                  <c:v>40167.0</c:v>
                </c:pt>
                <c:pt idx="2">
                  <c:v>12878.0</c:v>
                </c:pt>
                <c:pt idx="3">
                  <c:v>17451.0</c:v>
                </c:pt>
                <c:pt idx="4">
                  <c:v>19173.0</c:v>
                </c:pt>
                <c:pt idx="5">
                  <c:v>18530.0</c:v>
                </c:pt>
                <c:pt idx="6">
                  <c:v>28167.0</c:v>
                </c:pt>
                <c:pt idx="7">
                  <c:v>38886.0</c:v>
                </c:pt>
                <c:pt idx="8">
                  <c:v>95151.0</c:v>
                </c:pt>
                <c:pt idx="9">
                  <c:v>9458.0</c:v>
                </c:pt>
                <c:pt idx="10">
                  <c:v>8400.0</c:v>
                </c:pt>
                <c:pt idx="11">
                  <c:v>5141.0</c:v>
                </c:pt>
                <c:pt idx="12">
                  <c:v>6455.0</c:v>
                </c:pt>
                <c:pt idx="13">
                  <c:v>4809.0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download volume (MB)</c:v>
                </c:pt>
              </c:strCache>
            </c:strRef>
          </c:tx>
          <c:marker>
            <c:symbol val="none"/>
          </c:marker>
          <c:cat>
            <c:numRef>
              <c:f>Sheet1!$A$4:$A$17</c:f>
              <c:numCache>
                <c:formatCode>d\-mmm</c:formatCode>
                <c:ptCount val="14"/>
                <c:pt idx="0">
                  <c:v>41225.0</c:v>
                </c:pt>
                <c:pt idx="1">
                  <c:v>41194.0</c:v>
                </c:pt>
                <c:pt idx="2">
                  <c:v>41164.0</c:v>
                </c:pt>
                <c:pt idx="3">
                  <c:v>41133.0</c:v>
                </c:pt>
                <c:pt idx="4">
                  <c:v>41102.0</c:v>
                </c:pt>
                <c:pt idx="5">
                  <c:v>41072.0</c:v>
                </c:pt>
                <c:pt idx="6">
                  <c:v>41041.0</c:v>
                </c:pt>
                <c:pt idx="7">
                  <c:v>41011.0</c:v>
                </c:pt>
                <c:pt idx="8">
                  <c:v>40980.0</c:v>
                </c:pt>
                <c:pt idx="9">
                  <c:v>40951.0</c:v>
                </c:pt>
                <c:pt idx="10">
                  <c:v>40920.0</c:v>
                </c:pt>
                <c:pt idx="11">
                  <c:v>40888.0</c:v>
                </c:pt>
                <c:pt idx="12">
                  <c:v>40858.0</c:v>
                </c:pt>
                <c:pt idx="13">
                  <c:v>40827.0</c:v>
                </c:pt>
              </c:numCache>
            </c:numRef>
          </c:cat>
          <c:val>
            <c:numRef>
              <c:f>Sheet1!$C$4:$C$17</c:f>
              <c:numCache>
                <c:formatCode>General</c:formatCode>
                <c:ptCount val="14"/>
                <c:pt idx="0">
                  <c:v>501254.0</c:v>
                </c:pt>
                <c:pt idx="1">
                  <c:v>262169.0</c:v>
                </c:pt>
                <c:pt idx="2">
                  <c:v>373886.0</c:v>
                </c:pt>
                <c:pt idx="3">
                  <c:v>320681.0</c:v>
                </c:pt>
                <c:pt idx="4">
                  <c:v>362777.0</c:v>
                </c:pt>
                <c:pt idx="5">
                  <c:v>437989.0</c:v>
                </c:pt>
                <c:pt idx="6" formatCode="#,##0">
                  <c:v>527091.0</c:v>
                </c:pt>
                <c:pt idx="7">
                  <c:v>639971.0</c:v>
                </c:pt>
                <c:pt idx="8" formatCode="#,##0">
                  <c:v>462082.0</c:v>
                </c:pt>
                <c:pt idx="9" formatCode="#,##0">
                  <c:v>542876.0</c:v>
                </c:pt>
                <c:pt idx="10">
                  <c:v>361926.0</c:v>
                </c:pt>
                <c:pt idx="11">
                  <c:v>152803.0</c:v>
                </c:pt>
                <c:pt idx="12">
                  <c:v>136231.0</c:v>
                </c:pt>
                <c:pt idx="13">
                  <c:v>150223.0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91460680"/>
        <c:axId val="791463720"/>
      </c:lineChart>
      <c:dateAx>
        <c:axId val="791460680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crossAx val="791463720"/>
        <c:crosses val="autoZero"/>
        <c:auto val="1"/>
        <c:lblOffset val="100"/>
        <c:baseTimeUnit val="months"/>
      </c:dateAx>
      <c:valAx>
        <c:axId val="7914637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914606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E7510-6E08-984F-9E41-B83C4DBE05C0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093D1-AC22-874A-B2FA-42FB574D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7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85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57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18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39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85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32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80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9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1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13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04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</a:pPr>
            <a:r>
              <a:rPr lang="en-US" sz="1400" dirty="0" smtClean="0">
                <a:latin typeface="Verdana" charset="0"/>
              </a:rPr>
              <a:t>New alignment module performs very well on crowded fields</a:t>
            </a:r>
          </a:p>
          <a:p>
            <a:pPr lvl="2">
              <a:lnSpc>
                <a:spcPct val="90000"/>
              </a:lnSpc>
            </a:pPr>
            <a:r>
              <a:rPr lang="en-US" sz="1200" dirty="0" smtClean="0">
                <a:latin typeface="Verdana" charset="0"/>
              </a:rPr>
              <a:t>Not sensitive to cosmic rays, image defects</a:t>
            </a:r>
          </a:p>
          <a:p>
            <a:pPr lvl="2">
              <a:lnSpc>
                <a:spcPct val="90000"/>
              </a:lnSpc>
            </a:pPr>
            <a:r>
              <a:rPr lang="en-US" sz="1200" dirty="0" smtClean="0">
                <a:latin typeface="Verdana" charset="0"/>
              </a:rPr>
              <a:t>Critical for high-quality mosaics</a:t>
            </a:r>
          </a:p>
          <a:p>
            <a:pPr lvl="2">
              <a:lnSpc>
                <a:spcPct val="90000"/>
              </a:lnSpc>
            </a:pPr>
            <a:r>
              <a:rPr lang="en-US" sz="1200" dirty="0" smtClean="0">
                <a:latin typeface="Verdana" charset="0"/>
              </a:rPr>
              <a:t>Performance uneven on sparse fields - major source of data quality issues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>
                <a:latin typeface="Verdana" charset="0"/>
              </a:rPr>
              <a:t>Sky equalization included</a:t>
            </a:r>
          </a:p>
          <a:p>
            <a:pPr lvl="2">
              <a:lnSpc>
                <a:spcPct val="90000"/>
              </a:lnSpc>
            </a:pPr>
            <a:r>
              <a:rPr lang="en-US" sz="1200" dirty="0" smtClean="0">
                <a:latin typeface="Verdana" charset="0"/>
              </a:rPr>
              <a:t>Removes need to subtract sky</a:t>
            </a:r>
          </a:p>
          <a:p>
            <a:pPr lvl="2">
              <a:lnSpc>
                <a:spcPct val="90000"/>
              </a:lnSpc>
            </a:pPr>
            <a:r>
              <a:rPr lang="en-US" sz="1200" dirty="0" smtClean="0">
                <a:latin typeface="Verdana" charset="0"/>
              </a:rPr>
              <a:t>Better sky match if extended sources are present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>
                <a:latin typeface="Verdana" charset="0"/>
              </a:rPr>
              <a:t>More rigorous handling of header information</a:t>
            </a:r>
          </a:p>
          <a:p>
            <a:pPr lvl="2">
              <a:lnSpc>
                <a:spcPct val="90000"/>
              </a:lnSpc>
            </a:pPr>
            <a:r>
              <a:rPr lang="en-US" sz="1200" dirty="0" smtClean="0">
                <a:latin typeface="Verdana" charset="0"/>
              </a:rPr>
              <a:t>Much inherited information is not applicable to combined images</a:t>
            </a:r>
          </a:p>
          <a:p>
            <a:pPr lvl="2">
              <a:lnSpc>
                <a:spcPct val="90000"/>
              </a:lnSpc>
            </a:pPr>
            <a:r>
              <a:rPr lang="en-US" sz="1200" dirty="0" smtClean="0">
                <a:latin typeface="Verdana" charset="0"/>
              </a:rPr>
              <a:t>Relevant image-dependent parameters stored in tabular form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58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93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093D1-AC22-874A-B2FA-42FB574DAB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0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818" y="1395412"/>
            <a:ext cx="7409381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184" y="3009899"/>
            <a:ext cx="6041216" cy="22274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08473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9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6182" y="274638"/>
            <a:ext cx="5440817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9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7284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705" y="4406900"/>
            <a:ext cx="740400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705" y="2906713"/>
            <a:ext cx="740400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71893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9364" y="1600200"/>
            <a:ext cx="365191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96" y="1600200"/>
            <a:ext cx="3651203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9605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364" y="1535113"/>
            <a:ext cx="36519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9363" y="2174874"/>
            <a:ext cx="3651915" cy="4181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5597" y="1535113"/>
            <a:ext cx="36512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5597" y="2174875"/>
            <a:ext cx="3651203" cy="41814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3136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4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5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20" y="273050"/>
            <a:ext cx="313382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641" y="273050"/>
            <a:ext cx="4365157" cy="6083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8320" y="1435100"/>
            <a:ext cx="3133822" cy="4921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1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9364" y="274638"/>
            <a:ext cx="75874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364" y="1600201"/>
            <a:ext cx="7587435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AB531-F53D-5042-AFEC-7279F3F47FE9}" type="datetimeFigureOut">
              <a:rPr lang="en-US" smtClean="0"/>
              <a:t>11/24/12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Nov 26 2012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87136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Hubble Legacy Archive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Lee Quick           </a:t>
            </a:r>
          </a:p>
          <a:p>
            <a:r>
              <a:rPr lang="en-US" dirty="0" smtClean="0"/>
              <a:t>November 26,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93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-160790"/>
            <a:ext cx="7587435" cy="1143000"/>
          </a:xfrm>
        </p:spPr>
        <p:txBody>
          <a:bodyPr/>
          <a:lstStyle/>
          <a:p>
            <a:r>
              <a:rPr lang="en-US" dirty="0" smtClean="0"/>
              <a:t>Work in progress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10" y="2172794"/>
            <a:ext cx="7378445" cy="46972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030" y="717249"/>
            <a:ext cx="7587435" cy="4756150"/>
          </a:xfrm>
        </p:spPr>
        <p:txBody>
          <a:bodyPr/>
          <a:lstStyle/>
          <a:p>
            <a:r>
              <a:rPr lang="en-US" dirty="0" smtClean="0"/>
              <a:t>IRS – Incremental Release </a:t>
            </a:r>
            <a:r>
              <a:rPr lang="en-US" dirty="0" smtClean="0"/>
              <a:t>System</a:t>
            </a:r>
          </a:p>
          <a:p>
            <a:pPr lvl="1"/>
            <a:r>
              <a:rPr lang="en-US" sz="2600" dirty="0" smtClean="0"/>
              <a:t>Database development almost complete</a:t>
            </a:r>
          </a:p>
          <a:p>
            <a:pPr lvl="1"/>
            <a:r>
              <a:rPr lang="en-US" sz="2600" dirty="0" smtClean="0"/>
              <a:t>Design data delivery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37067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-247876"/>
            <a:ext cx="7587435" cy="1143000"/>
          </a:xfrm>
        </p:spPr>
        <p:txBody>
          <a:bodyPr/>
          <a:lstStyle/>
          <a:p>
            <a:r>
              <a:rPr lang="en-US" dirty="0" smtClean="0"/>
              <a:t>HLA stats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788317"/>
              </p:ext>
            </p:extLst>
          </p:nvPr>
        </p:nvGraphicFramePr>
        <p:xfrm>
          <a:off x="1003905" y="656773"/>
          <a:ext cx="8140095" cy="2367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665691"/>
              </p:ext>
            </p:extLst>
          </p:nvPr>
        </p:nvGraphicFramePr>
        <p:xfrm>
          <a:off x="1003904" y="3289905"/>
          <a:ext cx="8140095" cy="3416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1776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3778" y="20638"/>
            <a:ext cx="7587435" cy="1143000"/>
          </a:xfrm>
        </p:spPr>
        <p:txBody>
          <a:bodyPr/>
          <a:lstStyle/>
          <a:p>
            <a:r>
              <a:rPr lang="en-US" dirty="0" smtClean="0"/>
              <a:t>HLA stats cont.</a:t>
            </a:r>
            <a:endParaRPr lang="en-US" dirty="0"/>
          </a:p>
        </p:txBody>
      </p:sp>
      <p:pic>
        <p:nvPicPr>
          <p:cNvPr id="4" name="Content Placeholder 3" descr="googleanalytics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r="17848"/>
          <a:stretch>
            <a:fillRect/>
          </a:stretch>
        </p:blipFill>
        <p:spPr>
          <a:xfrm>
            <a:off x="1099365" y="1600201"/>
            <a:ext cx="4680496" cy="2933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9673" y="3149154"/>
            <a:ext cx="2413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Google Analytics</a:t>
            </a:r>
          </a:p>
          <a:p>
            <a:r>
              <a:rPr lang="en-US" kern="1200" dirty="0" smtClean="0"/>
              <a:t>~150 hits &gt; 4,328 hits (factor of 28)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090" y="4537181"/>
            <a:ext cx="3322092" cy="2260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2298" y="5232386"/>
            <a:ext cx="3262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FITSCUT</a:t>
            </a:r>
          </a:p>
          <a:p>
            <a:r>
              <a:rPr lang="en-US" dirty="0" smtClean="0"/>
              <a:t>~600/</a:t>
            </a:r>
            <a:r>
              <a:rPr lang="en-US" dirty="0"/>
              <a:t>hour </a:t>
            </a:r>
            <a:r>
              <a:rPr lang="en-US" dirty="0" smtClean="0"/>
              <a:t>&gt; 41,000</a:t>
            </a:r>
            <a:r>
              <a:rPr lang="en-US" dirty="0"/>
              <a:t>/hour (a factor </a:t>
            </a:r>
            <a:r>
              <a:rPr lang="en-US" dirty="0" smtClean="0"/>
              <a:t>of 68)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773" y="226258"/>
            <a:ext cx="3219752" cy="20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80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-136600"/>
            <a:ext cx="7587435" cy="1143000"/>
          </a:xfrm>
        </p:spPr>
        <p:txBody>
          <a:bodyPr/>
          <a:lstStyle/>
          <a:p>
            <a:r>
              <a:rPr lang="en-US" dirty="0" smtClean="0"/>
              <a:t>Outreach and Education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908" b="2908"/>
          <a:stretch>
            <a:fillRect/>
          </a:stretch>
        </p:blipFill>
        <p:spPr>
          <a:xfrm>
            <a:off x="5993935" y="1270000"/>
            <a:ext cx="3081475" cy="1931609"/>
          </a:xfrm>
        </p:spPr>
      </p:pic>
      <p:sp>
        <p:nvSpPr>
          <p:cNvPr id="5" name="TextBox 4"/>
          <p:cNvSpPr txBox="1"/>
          <p:nvPr/>
        </p:nvSpPr>
        <p:spPr>
          <a:xfrm>
            <a:off x="1439333" y="1269999"/>
            <a:ext cx="38825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AAS Summer/Winter </a:t>
            </a:r>
            <a:r>
              <a:rPr lang="en-US" sz="2000" dirty="0" smtClean="0"/>
              <a:t>Sessions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ADASS – November </a:t>
            </a:r>
            <a:r>
              <a:rPr lang="en-US" sz="2000" dirty="0" smtClean="0"/>
              <a:t>2011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STScI Citizen Engagement </a:t>
            </a:r>
            <a:r>
              <a:rPr lang="en-US" sz="2000" dirty="0" smtClean="0"/>
              <a:t>Jamboree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STScI Spectroscopy Workshop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Educational materials now available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603" y="3993811"/>
            <a:ext cx="4666948" cy="2627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71" y="5376357"/>
            <a:ext cx="1952064" cy="1481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76" y="3903349"/>
            <a:ext cx="1897045" cy="13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5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HLA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5" y="1306286"/>
            <a:ext cx="7959968" cy="5636381"/>
          </a:xfrm>
        </p:spPr>
        <p:txBody>
          <a:bodyPr>
            <a:normAutofit/>
          </a:bodyPr>
          <a:lstStyle/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400" dirty="0"/>
              <a:t>Current and future baseline product </a:t>
            </a:r>
            <a:r>
              <a:rPr lang="en-US" sz="2400" dirty="0" smtClean="0"/>
              <a:t>generation</a:t>
            </a:r>
            <a:endParaRPr lang="en-US" sz="2400" dirty="0"/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/>
              <a:t>Process all public WFC3 data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/>
              <a:t>Extend new </a:t>
            </a:r>
            <a:r>
              <a:rPr lang="en-US" sz="2000" dirty="0" smtClean="0"/>
              <a:t>WFC3 pipeline </a:t>
            </a:r>
            <a:r>
              <a:rPr lang="en-US" sz="2000" dirty="0"/>
              <a:t>and data formats to other imaging </a:t>
            </a:r>
            <a:r>
              <a:rPr lang="en-US" sz="2000" dirty="0" smtClean="0"/>
              <a:t>instruments (WFPC2, ACS, NICMOS)</a:t>
            </a:r>
            <a:endParaRPr lang="en-US" sz="2000" dirty="0"/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/>
              <a:t>Develop robust mosaic </a:t>
            </a:r>
            <a:r>
              <a:rPr lang="en-US" sz="2000" dirty="0" smtClean="0"/>
              <a:t>pipeline</a:t>
            </a:r>
            <a:endParaRPr lang="en-US" sz="2000" dirty="0"/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/>
              <a:t>Produce mosaics for more </a:t>
            </a:r>
            <a:r>
              <a:rPr lang="en-US" sz="2000" dirty="0" err="1"/>
              <a:t>pointings</a:t>
            </a:r>
            <a:r>
              <a:rPr lang="en-US" sz="2000" dirty="0"/>
              <a:t>, instruments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 smtClean="0"/>
              <a:t>Incorporate </a:t>
            </a:r>
            <a:r>
              <a:rPr lang="en-US" sz="2000" dirty="0" smtClean="0"/>
              <a:t>source </a:t>
            </a:r>
            <a:r>
              <a:rPr lang="en-US" sz="2000" dirty="0"/>
              <a:t>lists and produce uniform metadata for HLSP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/>
              <a:t>Enhance presence of spectral data in HLA</a:t>
            </a:r>
          </a:p>
          <a:p>
            <a:pPr lvl="2" eaLnBrk="0" hangingPunct="0">
              <a:lnSpc>
                <a:spcPct val="90000"/>
              </a:lnSpc>
              <a:buFont typeface="Times" charset="0"/>
              <a:buChar char="•"/>
            </a:pPr>
            <a:r>
              <a:rPr lang="en-US" sz="1600" dirty="0"/>
              <a:t>Include more existing products</a:t>
            </a:r>
          </a:p>
          <a:p>
            <a:pPr lvl="2" eaLnBrk="0" hangingPunct="0">
              <a:lnSpc>
                <a:spcPct val="90000"/>
              </a:lnSpc>
              <a:buFont typeface="Times" charset="0"/>
              <a:buChar char="•"/>
            </a:pPr>
            <a:r>
              <a:rPr lang="en-US" sz="1600" dirty="0"/>
              <a:t>Encourage teams to provide HLSP whenever possible</a:t>
            </a:r>
          </a:p>
          <a:p>
            <a:pPr lvl="2" eaLnBrk="0" hangingPunct="0">
              <a:lnSpc>
                <a:spcPct val="90000"/>
              </a:lnSpc>
              <a:buFont typeface="Times" charset="0"/>
              <a:buChar char="•"/>
            </a:pPr>
            <a:r>
              <a:rPr lang="en-US" sz="1600" dirty="0"/>
              <a:t>Foster development of spectral pipeline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/>
              <a:t>Consider feasibility of WFC3 </a:t>
            </a:r>
            <a:r>
              <a:rPr lang="en-US" sz="2000" dirty="0" err="1"/>
              <a:t>grism</a:t>
            </a:r>
            <a:r>
              <a:rPr lang="en-US" sz="2000" dirty="0"/>
              <a:t> analysis tools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 smtClean="0"/>
              <a:t>Develop </a:t>
            </a:r>
            <a:r>
              <a:rPr lang="en-US" sz="2000" dirty="0"/>
              <a:t>tools to combine moving-target </a:t>
            </a:r>
            <a:r>
              <a:rPr lang="en-US" sz="2000" dirty="0" smtClean="0"/>
              <a:t>images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3075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r>
              <a:rPr lang="en-US" dirty="0" smtClean="0"/>
              <a:t>HLA cont.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4031" y="1417638"/>
            <a:ext cx="7587435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Other products and features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Produce all-sky HST catalog (see Whitmore talk)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Develop tools to investigate time-domain data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Search for solar system targets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Expand capabilities of image display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Further enhance plotting tool capabilities</a:t>
            </a:r>
          </a:p>
          <a:p>
            <a:pPr lvl="1" eaLnBrk="0" hangingPunct="0">
              <a:lnSpc>
                <a:spcPct val="90000"/>
              </a:lnSpc>
              <a:buFontTx/>
              <a:buChar char="–"/>
            </a:pPr>
            <a:r>
              <a:rPr lang="en-US" sz="2000" dirty="0" smtClean="0">
                <a:solidFill>
                  <a:srgbClr val="000000"/>
                </a:solidFill>
              </a:rPr>
              <a:t>Continue educational and outreach endeavors 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Integrate HLA interface into MAST portal</a:t>
            </a:r>
          </a:p>
          <a:p>
            <a:pPr lvl="1" eaLnBrk="0" hangingPunct="0">
              <a:lnSpc>
                <a:spcPct val="90000"/>
              </a:lnSpc>
              <a:buFont typeface="Lucida Grande"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Ultimately portal will incorporate all HLA interface capabilities</a:t>
            </a:r>
          </a:p>
          <a:p>
            <a:pPr lvl="1" eaLnBrk="0" hangingPunct="0">
              <a:lnSpc>
                <a:spcPct val="90000"/>
              </a:lnSpc>
              <a:buFont typeface="Lucida Grande"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Common look-and-feel for seamless navigation</a:t>
            </a:r>
          </a:p>
          <a:p>
            <a:pPr lvl="1" eaLnBrk="0" hangingPunct="0">
              <a:lnSpc>
                <a:spcPct val="90000"/>
              </a:lnSpc>
              <a:buFont typeface="Lucida Grande"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Identify HLA services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and functions to incorporate</a:t>
            </a:r>
          </a:p>
        </p:txBody>
      </p:sp>
    </p:spTree>
    <p:extLst>
      <p:ext uri="{BB962C8B-B14F-4D97-AF65-F5344CB8AC3E}">
        <p14:creationId xmlns:p14="http://schemas.microsoft.com/office/powerpoint/2010/main" val="26939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HLA news in the last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800" dirty="0"/>
              <a:t>DR6 Release (2012 January 5) 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800" dirty="0"/>
              <a:t>DR7 Release (2012 November 2</a:t>
            </a:r>
            <a:r>
              <a:rPr lang="en-US" sz="2800" dirty="0" smtClean="0"/>
              <a:t>)</a:t>
            </a:r>
            <a:endParaRPr lang="en-US" sz="2800" dirty="0"/>
          </a:p>
          <a:p>
            <a:pPr lvl="1" eaLnBrk="0" hangingPunct="0">
              <a:lnSpc>
                <a:spcPct val="90000"/>
              </a:lnSpc>
              <a:buFontTx/>
              <a:buChar char="•"/>
            </a:pPr>
            <a:r>
              <a:rPr lang="en-US" sz="2400" dirty="0" smtClean="0"/>
              <a:t>New </a:t>
            </a:r>
            <a:r>
              <a:rPr lang="en-US" sz="2400" dirty="0"/>
              <a:t>interface features </a:t>
            </a:r>
            <a:r>
              <a:rPr lang="en-US" sz="2400" dirty="0" smtClean="0"/>
              <a:t>and </a:t>
            </a:r>
            <a:r>
              <a:rPr lang="en-US" sz="2400" dirty="0"/>
              <a:t>capabilities</a:t>
            </a:r>
          </a:p>
          <a:p>
            <a:pPr lvl="1" eaLnBrk="0" hangingPunct="0">
              <a:lnSpc>
                <a:spcPct val="90000"/>
              </a:lnSpc>
              <a:buFontTx/>
              <a:buChar char="•"/>
            </a:pPr>
            <a:r>
              <a:rPr lang="en-US" sz="2400" dirty="0" smtClean="0"/>
              <a:t>New </a:t>
            </a:r>
            <a:r>
              <a:rPr lang="en-US" sz="2400" dirty="0"/>
              <a:t>data and revamped pipelines</a:t>
            </a:r>
          </a:p>
          <a:p>
            <a:pPr lvl="1" eaLnBrk="0" hangingPunct="0">
              <a:lnSpc>
                <a:spcPct val="90000"/>
              </a:lnSpc>
              <a:buFontTx/>
              <a:buChar char="•"/>
            </a:pPr>
            <a:endParaRPr lang="en-US" sz="2400" dirty="0" smtClean="0"/>
          </a:p>
          <a:p>
            <a:pPr eaLnBrk="0" hangingPunct="0">
              <a:lnSpc>
                <a:spcPct val="90000"/>
              </a:lnSpc>
              <a:buFontTx/>
              <a:buChar char="•"/>
            </a:pPr>
            <a:endParaRPr lang="en-US" sz="2400" dirty="0" smtClean="0"/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800" dirty="0" smtClean="0"/>
              <a:t>Staff ~ 4 FTEs</a:t>
            </a:r>
            <a:endParaRPr lang="en-US" sz="2800" dirty="0"/>
          </a:p>
          <a:p>
            <a:pPr eaLnBrk="0" hangingPunct="0">
              <a:lnSpc>
                <a:spcPct val="90000"/>
              </a:lnSpc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lvl="1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033749"/>
              </p:ext>
            </p:extLst>
          </p:nvPr>
        </p:nvGraphicFramePr>
        <p:xfrm>
          <a:off x="1524000" y="4759476"/>
          <a:ext cx="6096000" cy="1854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Rick White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Stefano </a:t>
                      </a:r>
                      <a:r>
                        <a:rPr lang="en-US" b="0" dirty="0" err="1" smtClean="0"/>
                        <a:t>Casertano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Niall Gaffney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Lee Quick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Michael Wolfe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Steve </a:t>
                      </a:r>
                      <a:r>
                        <a:rPr lang="en-US" dirty="0" err="1" smtClean="0"/>
                        <a:t>Lubow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Kyprianou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Brian McLean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Rachel Anderson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Kevin</a:t>
                      </a:r>
                      <a:r>
                        <a:rPr lang="en-US" baseline="0" dirty="0" smtClean="0"/>
                        <a:t> Lindsay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39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interface capabilities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" t="-114055" r="-5261" b="403"/>
          <a:stretch/>
        </p:blipFill>
        <p:spPr>
          <a:xfrm>
            <a:off x="5669512" y="-220452"/>
            <a:ext cx="3474488" cy="615921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99364" y="1306286"/>
            <a:ext cx="7693874" cy="5297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 smtClean="0"/>
              <a:t>Interactive display enhancements including JPEG save option</a:t>
            </a:r>
          </a:p>
          <a:p>
            <a:pPr marL="285750" indent="-285750"/>
            <a:r>
              <a:rPr lang="en-US" dirty="0" smtClean="0"/>
              <a:t>Inventory and images view include select all button</a:t>
            </a:r>
          </a:p>
          <a:p>
            <a:pPr marL="285750" indent="-285750"/>
            <a:r>
              <a:rPr lang="en-US" dirty="0" smtClean="0"/>
              <a:t>HLA Simple Image Access Protocol server compliant with VO standards</a:t>
            </a:r>
          </a:p>
          <a:p>
            <a:pPr marL="285750" indent="-285750"/>
            <a:endParaRPr lang="en-US" dirty="0"/>
          </a:p>
          <a:p>
            <a:pPr marL="285750" indent="-285750"/>
            <a:endParaRPr lang="en-US" dirty="0" smtClean="0"/>
          </a:p>
          <a:p>
            <a:pPr marL="285750" indent="-285750"/>
            <a:endParaRPr lang="en-US" dirty="0"/>
          </a:p>
          <a:p>
            <a:pPr marL="285750" indent="-285750"/>
            <a:endParaRPr lang="en-US" dirty="0" smtClean="0"/>
          </a:p>
          <a:p>
            <a:pPr marL="285750" indent="-285750"/>
            <a:endParaRPr lang="en-US" dirty="0" smtClean="0"/>
          </a:p>
          <a:p>
            <a:pPr marL="285750" indent="-285750"/>
            <a:endParaRPr lang="en-US" dirty="0"/>
          </a:p>
          <a:p>
            <a:pPr marL="285750" indent="-285750"/>
            <a:endParaRPr lang="en-US" dirty="0" smtClean="0"/>
          </a:p>
          <a:p>
            <a:pPr marL="285750" indent="-285750"/>
            <a:endParaRPr lang="en-US" dirty="0" smtClean="0"/>
          </a:p>
          <a:p>
            <a:pPr marL="285750" indent="-285750"/>
            <a:r>
              <a:rPr lang="en-US" dirty="0" smtClean="0"/>
              <a:t>Scatter plotting tool plots properties of HLA source lists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57" y="3132668"/>
            <a:ext cx="3049024" cy="28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8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interface capabilities, </a:t>
            </a:r>
            <a:r>
              <a:rPr lang="en-US" dirty="0" smtClean="0"/>
              <a:t>con</a:t>
            </a:r>
            <a:r>
              <a:rPr lang="en-US" dirty="0" smtClean="0"/>
              <a:t>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43" t="-218" r="207" b="14982"/>
          <a:stretch/>
        </p:blipFill>
        <p:spPr>
          <a:xfrm>
            <a:off x="6494358" y="3726285"/>
            <a:ext cx="2604513" cy="3085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95" y="3986051"/>
            <a:ext cx="3869632" cy="274203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99364" y="1600201"/>
            <a:ext cx="7587435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Ability to support Spectral </a:t>
            </a:r>
            <a:r>
              <a:rPr lang="en-US" dirty="0" smtClean="0"/>
              <a:t>HSLP</a:t>
            </a:r>
          </a:p>
          <a:p>
            <a:pPr marL="685800" lvl="1"/>
            <a:r>
              <a:rPr lang="en-US" dirty="0"/>
              <a:t>586 spectra from the </a:t>
            </a:r>
            <a:r>
              <a:rPr lang="en-US" dirty="0" err="1"/>
              <a:t>StarCAT</a:t>
            </a:r>
            <a:r>
              <a:rPr lang="en-US" dirty="0"/>
              <a:t> project</a:t>
            </a:r>
          </a:p>
          <a:p>
            <a:pPr marL="685800" lvl="1"/>
            <a:r>
              <a:rPr lang="en-US" dirty="0" smtClean="0"/>
              <a:t>New line plotting tool – HTML5/Canvas </a:t>
            </a:r>
          </a:p>
          <a:p>
            <a:pPr marL="685800" lvl="1"/>
            <a:r>
              <a:rPr lang="en-US" dirty="0" smtClean="0"/>
              <a:t>Interactive display accepts spectra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35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58423"/>
            <a:ext cx="7587435" cy="1143000"/>
          </a:xfrm>
        </p:spPr>
        <p:txBody>
          <a:bodyPr/>
          <a:lstStyle/>
          <a:p>
            <a:r>
              <a:rPr lang="en-US" dirty="0" smtClean="0"/>
              <a:t>New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106" y="1144499"/>
            <a:ext cx="5471861" cy="587638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Additional ACS (updated to release date 2-16-2011), WPFC2 and NICMOS data</a:t>
            </a:r>
            <a:endParaRPr lang="en-US" dirty="0" smtClean="0">
              <a:ea typeface="ＭＳ Ｐゴシック" charset="0"/>
              <a:cs typeface="Verdana"/>
            </a:endParaRPr>
          </a:p>
          <a:p>
            <a:r>
              <a:rPr lang="en-US" dirty="0" smtClean="0">
                <a:ea typeface="ＭＳ Ｐゴシック" charset="0"/>
                <a:cs typeface="Verdana"/>
              </a:rPr>
              <a:t>New </a:t>
            </a:r>
            <a:r>
              <a:rPr lang="en-US" dirty="0">
                <a:ea typeface="ＭＳ Ｐゴシック" charset="0"/>
                <a:cs typeface="Verdana"/>
              </a:rPr>
              <a:t>High Level Science Products</a:t>
            </a:r>
          </a:p>
          <a:p>
            <a:pPr lvl="1"/>
            <a:r>
              <a:rPr lang="en-US" b="1" dirty="0">
                <a:ea typeface="ＭＳ Ｐゴシック" charset="0"/>
                <a:cs typeface="Verdana"/>
              </a:rPr>
              <a:t>CANDELS</a:t>
            </a:r>
            <a:r>
              <a:rPr lang="en-US" dirty="0">
                <a:ea typeface="ＭＳ Ｐゴシック" charset="0"/>
                <a:cs typeface="Verdana"/>
              </a:rPr>
              <a:t> (Cosmic Assembly Near-IR Deep Extragalactic Legacy Survey</a:t>
            </a:r>
            <a:r>
              <a:rPr lang="en-US" dirty="0" smtClean="0">
                <a:ea typeface="ＭＳ Ｐゴシック" charset="0"/>
                <a:cs typeface="Verdana"/>
              </a:rPr>
              <a:t>)</a:t>
            </a:r>
          </a:p>
          <a:p>
            <a:pPr lvl="1"/>
            <a:r>
              <a:rPr lang="en-US" b="1" dirty="0" smtClean="0">
                <a:ea typeface="ＭＳ Ｐゴシック" charset="0"/>
                <a:cs typeface="Verdana"/>
              </a:rPr>
              <a:t>CLASH</a:t>
            </a:r>
            <a:r>
              <a:rPr lang="en-US" dirty="0" smtClean="0">
                <a:ea typeface="ＭＳ Ｐゴシック" charset="0"/>
                <a:cs typeface="Verdana"/>
              </a:rPr>
              <a:t> </a:t>
            </a:r>
            <a:r>
              <a:rPr lang="en-US" dirty="0">
                <a:ea typeface="ＭＳ Ｐゴシック" charset="0"/>
                <a:cs typeface="Verdana"/>
              </a:rPr>
              <a:t>(Cluster Lensing And Supernova survey with Hubble) </a:t>
            </a:r>
          </a:p>
          <a:p>
            <a:pPr lvl="1"/>
            <a:r>
              <a:rPr lang="en-US" b="1" dirty="0">
                <a:ea typeface="ＭＳ Ｐゴシック" charset="0"/>
                <a:cs typeface="Verdana"/>
              </a:rPr>
              <a:t>PHAT </a:t>
            </a:r>
            <a:r>
              <a:rPr lang="en-US" dirty="0">
                <a:ea typeface="ＭＳ Ｐゴシック" charset="0"/>
                <a:cs typeface="Verdana"/>
              </a:rPr>
              <a:t>(The Panchromatic Hubble Andromeda Treasury) </a:t>
            </a:r>
          </a:p>
          <a:p>
            <a:pPr lvl="1"/>
            <a:r>
              <a:rPr lang="en-US" b="1" dirty="0">
                <a:ea typeface="ＭＳ Ｐゴシック" charset="0"/>
                <a:cs typeface="Verdana"/>
              </a:rPr>
              <a:t>HIPPIES</a:t>
            </a:r>
            <a:r>
              <a:rPr lang="en-US" dirty="0">
                <a:ea typeface="ＭＳ Ｐゴシック" charset="0"/>
                <a:cs typeface="Verdana"/>
              </a:rPr>
              <a:t> (Hubble Infrared Pure Parallel Imaging Extragalactic Survey) </a:t>
            </a:r>
          </a:p>
          <a:p>
            <a:pPr lvl="1"/>
            <a:r>
              <a:rPr lang="en-US" b="1" dirty="0">
                <a:ea typeface="ＭＳ Ｐゴシック" charset="0"/>
                <a:cs typeface="Verdana"/>
              </a:rPr>
              <a:t>HUD09</a:t>
            </a:r>
            <a:r>
              <a:rPr lang="en-US" dirty="0">
                <a:ea typeface="ＭＳ Ｐゴシック" charset="0"/>
                <a:cs typeface="Verdana"/>
              </a:rPr>
              <a:t> (Hubble Ultra Deep field 2009) </a:t>
            </a:r>
            <a:endParaRPr lang="en-US" dirty="0" smtClean="0">
              <a:ea typeface="ＭＳ Ｐゴシック" charset="0"/>
              <a:cs typeface="Verdana"/>
            </a:endParaRPr>
          </a:p>
          <a:p>
            <a:pPr lvl="1"/>
            <a:r>
              <a:rPr lang="en-US" b="1" dirty="0" smtClean="0">
                <a:ea typeface="ＭＳ Ｐゴシック" charset="0"/>
                <a:cs typeface="Verdana"/>
              </a:rPr>
              <a:t>ORION</a:t>
            </a:r>
            <a:r>
              <a:rPr lang="en-US" dirty="0" smtClean="0">
                <a:ea typeface="ＭＳ Ｐゴシック" charset="0"/>
                <a:cs typeface="Verdana"/>
              </a:rPr>
              <a:t> (The HST survey of the Orion Nebula Cluster</a:t>
            </a:r>
          </a:p>
          <a:p>
            <a:pPr lvl="1"/>
            <a:r>
              <a:rPr lang="en-US" b="1" dirty="0" smtClean="0"/>
              <a:t>BORG</a:t>
            </a:r>
            <a:r>
              <a:rPr lang="en-US" dirty="0" smtClean="0"/>
              <a:t> (Brightness of </a:t>
            </a:r>
            <a:r>
              <a:rPr lang="en-US" dirty="0" err="1" smtClean="0"/>
              <a:t>Reionizing</a:t>
            </a:r>
            <a:r>
              <a:rPr lang="en-US" dirty="0" smtClean="0"/>
              <a:t> Galaxies Survey</a:t>
            </a:r>
          </a:p>
          <a:p>
            <a:pPr lvl="1"/>
            <a:r>
              <a:rPr lang="en-US" b="1" dirty="0" smtClean="0"/>
              <a:t>GHOSTS</a:t>
            </a:r>
            <a:r>
              <a:rPr lang="en-US" dirty="0" smtClean="0"/>
              <a:t> (ACS Nearby Galaxy Survey)</a:t>
            </a:r>
          </a:p>
          <a:p>
            <a:pPr lvl="1"/>
            <a:r>
              <a:rPr lang="en-US" b="1" dirty="0" err="1" smtClean="0"/>
              <a:t>StarCAT</a:t>
            </a:r>
            <a:r>
              <a:rPr lang="en-US" dirty="0"/>
              <a:t> </a:t>
            </a:r>
            <a:r>
              <a:rPr lang="en-US" dirty="0" smtClean="0"/>
              <a:t>(HST STIS </a:t>
            </a:r>
            <a:r>
              <a:rPr lang="en-US" dirty="0" err="1" smtClean="0"/>
              <a:t>Echelle</a:t>
            </a:r>
            <a:r>
              <a:rPr lang="en-US" dirty="0" smtClean="0"/>
              <a:t> Spectral Catalog of Star)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322" y="4372446"/>
            <a:ext cx="2441677" cy="2485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1144499"/>
            <a:ext cx="2540000" cy="26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49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162229"/>
            <a:ext cx="7587435" cy="1143000"/>
          </a:xfrm>
        </p:spPr>
        <p:txBody>
          <a:bodyPr/>
          <a:lstStyle/>
          <a:p>
            <a:r>
              <a:rPr lang="en-US" dirty="0" smtClean="0"/>
              <a:t>New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164772"/>
            <a:ext cx="7306826" cy="229446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Verdana"/>
                <a:ea typeface="ＭＳ Ｐゴシック" charset="0"/>
                <a:cs typeface="Verdana"/>
              </a:rPr>
              <a:t>WFC3 image data: includes ~62% of data from observations that have a release date up to 11-30-</a:t>
            </a:r>
            <a:r>
              <a:rPr lang="en-US" dirty="0" smtClean="0">
                <a:latin typeface="Verdana"/>
                <a:ea typeface="ＭＳ Ｐゴシック" charset="0"/>
                <a:cs typeface="Verdana"/>
              </a:rPr>
              <a:t>2011</a:t>
            </a:r>
          </a:p>
          <a:p>
            <a:r>
              <a:rPr lang="en-US" dirty="0" smtClean="0">
                <a:latin typeface="Verdana"/>
                <a:ea typeface="ＭＳ Ｐゴシック" charset="0"/>
                <a:cs typeface="Verdana"/>
              </a:rPr>
              <a:t>WFC3 source lists</a:t>
            </a:r>
          </a:p>
          <a:p>
            <a:pPr lvl="1"/>
            <a:r>
              <a:rPr lang="en-US" dirty="0" err="1" smtClean="0">
                <a:latin typeface="Verdana"/>
                <a:ea typeface="ＭＳ Ｐゴシック" charset="0"/>
                <a:cs typeface="Verdana"/>
              </a:rPr>
              <a:t>DAOphot</a:t>
            </a:r>
            <a:r>
              <a:rPr lang="en-US" dirty="0" smtClean="0">
                <a:latin typeface="Verdana"/>
                <a:ea typeface="ＭＳ Ｐゴシック" charset="0"/>
                <a:cs typeface="Verdana"/>
              </a:rPr>
              <a:t> -5,201</a:t>
            </a:r>
          </a:p>
          <a:p>
            <a:pPr lvl="1"/>
            <a:r>
              <a:rPr lang="en-US" dirty="0" smtClean="0">
                <a:latin typeface="Verdana"/>
                <a:ea typeface="ＭＳ Ｐゴシック" charset="0"/>
                <a:cs typeface="Verdana"/>
              </a:rPr>
              <a:t>Source Extractor -7,019</a:t>
            </a:r>
            <a:endParaRPr lang="en-US" dirty="0">
              <a:latin typeface="Verdana"/>
              <a:ea typeface="ＭＳ Ｐゴシック" charset="0"/>
              <a:cs typeface="Verdana"/>
            </a:endParaRPr>
          </a:p>
          <a:p>
            <a:r>
              <a:rPr lang="en-US" dirty="0" smtClean="0">
                <a:latin typeface="Verdana"/>
                <a:ea typeface="ＭＳ Ｐゴシック" charset="0"/>
                <a:cs typeface="Verdana"/>
              </a:rPr>
              <a:t>New (internal) review interface for </a:t>
            </a:r>
          </a:p>
          <a:p>
            <a:pPr marL="0" indent="0">
              <a:buNone/>
            </a:pPr>
            <a:r>
              <a:rPr lang="en-US" dirty="0" smtClean="0">
                <a:latin typeface="Verdana"/>
                <a:ea typeface="ＭＳ Ｐゴシック" charset="0"/>
                <a:cs typeface="Verdana"/>
              </a:rPr>
              <a:t>    </a:t>
            </a:r>
            <a:r>
              <a:rPr lang="en-US" sz="3200" dirty="0" smtClean="0">
                <a:latin typeface="Verdana"/>
                <a:ea typeface="ＭＳ Ｐゴシック" charset="0"/>
                <a:cs typeface="Verdana"/>
              </a:rPr>
              <a:t>approving data </a:t>
            </a:r>
            <a:endParaRPr lang="en-US" sz="3200" dirty="0">
              <a:latin typeface="Verdana"/>
              <a:ea typeface="ＭＳ Ｐゴシック" charset="0"/>
              <a:cs typeface="Verdana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68" y="3761618"/>
            <a:ext cx="3372161" cy="309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11" y="4589698"/>
            <a:ext cx="2505194" cy="2280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546" y="2220246"/>
            <a:ext cx="2534692" cy="23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41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WFC3 Processing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Based on existing HLA pipelines (ACS, NICMOS) with structural changes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Integrates data processing, source list generation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Modular design - steps are broken into separate programming units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Removes STSDAS dependencies as much as possible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Isolate instrument dependencies into small modules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Designed to be extensible to mosaic generation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Some algorithmic changes</a:t>
            </a:r>
          </a:p>
          <a:p>
            <a:pPr lvl="1">
              <a:lnSpc>
                <a:spcPct val="90000"/>
              </a:lnSpc>
            </a:pPr>
            <a:r>
              <a:rPr lang="en-US" sz="1900" dirty="0"/>
              <a:t>New alignment module performs very well on crowded fields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/>
              <a:t>Sky </a:t>
            </a:r>
            <a:r>
              <a:rPr lang="en-US" sz="1900" dirty="0"/>
              <a:t>equalization included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/>
              <a:t>More </a:t>
            </a:r>
            <a:r>
              <a:rPr lang="en-US" sz="1900" dirty="0"/>
              <a:t>rigorous handling of header information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WFC3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images include two additional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extensions (extensions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1-3 remain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unchanged)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/>
              <a:t>Extension 4 - Exposure </a:t>
            </a:r>
            <a:r>
              <a:rPr lang="en-US" sz="1900" dirty="0"/>
              <a:t>Time layer records the effective exposure time for each pixel</a:t>
            </a:r>
            <a:endParaRPr lang="en-US" sz="1900" dirty="0" smtClean="0"/>
          </a:p>
          <a:p>
            <a:pPr lvl="1">
              <a:lnSpc>
                <a:spcPct val="90000"/>
              </a:lnSpc>
            </a:pPr>
            <a:r>
              <a:rPr lang="en-US" sz="1900" dirty="0" smtClean="0">
                <a:ea typeface="ＭＳ Ｐゴシック" charset="0"/>
                <a:cs typeface="ＭＳ Ｐゴシック" charset="0"/>
              </a:rPr>
              <a:t>Extension 5 – Table that includes information on all contributing images</a:t>
            </a:r>
          </a:p>
          <a:p>
            <a:pPr lvl="1">
              <a:lnSpc>
                <a:spcPct val="90000"/>
              </a:lnSpc>
            </a:pPr>
            <a:endParaRPr lang="en-US" sz="1600" dirty="0">
              <a:latin typeface="Verdan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4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 smtClean="0"/>
              <a:t>WFC3 Source list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889" y="969298"/>
            <a:ext cx="7045022" cy="352896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Similar to ACS source lists</a:t>
            </a:r>
          </a:p>
          <a:p>
            <a:r>
              <a:rPr lang="en-US" dirty="0"/>
              <a:t>T</a:t>
            </a:r>
            <a:r>
              <a:rPr lang="en-US" dirty="0" smtClean="0"/>
              <a:t>otal </a:t>
            </a:r>
            <a:r>
              <a:rPr lang="en-US" dirty="0"/>
              <a:t>light image </a:t>
            </a:r>
            <a:endParaRPr lang="en-US" dirty="0" smtClean="0"/>
          </a:p>
          <a:p>
            <a:pPr lvl="1"/>
            <a:r>
              <a:rPr lang="en-US" dirty="0"/>
              <a:t>Algorithm modified because sky background was not subtracted from WFC3 </a:t>
            </a:r>
            <a:r>
              <a:rPr lang="en-US" dirty="0" smtClean="0"/>
              <a:t>images</a:t>
            </a:r>
          </a:p>
          <a:p>
            <a:r>
              <a:rPr lang="en-US" dirty="0" smtClean="0"/>
              <a:t>Spatial Filters </a:t>
            </a:r>
          </a:p>
          <a:p>
            <a:pPr lvl="1"/>
            <a:r>
              <a:rPr lang="en-US" dirty="0" smtClean="0"/>
              <a:t>Gaussian </a:t>
            </a:r>
            <a:r>
              <a:rPr lang="en-US" dirty="0"/>
              <a:t>kernel for sparse </a:t>
            </a:r>
            <a:r>
              <a:rPr lang="en-US" dirty="0" smtClean="0"/>
              <a:t>images</a:t>
            </a:r>
          </a:p>
          <a:p>
            <a:pPr lvl="1"/>
            <a:r>
              <a:rPr lang="en-US" dirty="0" smtClean="0"/>
              <a:t>Mexican </a:t>
            </a:r>
            <a:r>
              <a:rPr lang="en-US" dirty="0"/>
              <a:t>hat kernel for crowded </a:t>
            </a:r>
            <a:r>
              <a:rPr lang="en-US" dirty="0" smtClean="0"/>
              <a:t>images</a:t>
            </a:r>
          </a:p>
          <a:p>
            <a:r>
              <a:rPr lang="en-US" dirty="0" smtClean="0"/>
              <a:t>Problems</a:t>
            </a:r>
          </a:p>
          <a:p>
            <a:pPr lvl="1"/>
            <a:r>
              <a:rPr lang="en-US" dirty="0" err="1" smtClean="0"/>
              <a:t>DAOphot</a:t>
            </a:r>
            <a:r>
              <a:rPr lang="en-US" dirty="0" smtClean="0"/>
              <a:t> - number </a:t>
            </a:r>
            <a:r>
              <a:rPr lang="en-US" dirty="0"/>
              <a:t>of spurious detections associated with bright stars constitute nearly half of the total source </a:t>
            </a:r>
            <a:r>
              <a:rPr lang="en-US" dirty="0" smtClean="0"/>
              <a:t>counts</a:t>
            </a:r>
            <a:endParaRPr lang="en-US" dirty="0"/>
          </a:p>
          <a:p>
            <a:pPr lvl="1"/>
            <a:r>
              <a:rPr lang="en-US" dirty="0" err="1" smtClean="0"/>
              <a:t>SExtractor</a:t>
            </a:r>
            <a:r>
              <a:rPr lang="en-US" dirty="0" smtClean="0"/>
              <a:t> - </a:t>
            </a:r>
            <a:r>
              <a:rPr lang="en-US" dirty="0"/>
              <a:t>detections of spurious sources near edge of valid data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DAOphot</a:t>
            </a:r>
            <a:r>
              <a:rPr lang="en-US" dirty="0" smtClean="0"/>
              <a:t> - UVIS </a:t>
            </a:r>
            <a:r>
              <a:rPr lang="en-US" dirty="0"/>
              <a:t>the edge region is affected by cosmic ray events</a:t>
            </a:r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36" y="4350778"/>
            <a:ext cx="2789494" cy="2522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839" y="2758624"/>
            <a:ext cx="1827161" cy="4099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130" y="5325811"/>
            <a:ext cx="4145804" cy="154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3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WFC3 imaging pipeline</a:t>
            </a:r>
          </a:p>
          <a:p>
            <a:pPr lvl="1"/>
            <a:r>
              <a:rPr lang="en-US" dirty="0" smtClean="0"/>
              <a:t>Inclusion of </a:t>
            </a:r>
            <a:r>
              <a:rPr lang="en-US" dirty="0" err="1" smtClean="0"/>
              <a:t>Astrodrizzle</a:t>
            </a:r>
            <a:endParaRPr lang="en-US" dirty="0" smtClean="0"/>
          </a:p>
          <a:p>
            <a:pPr lvl="1"/>
            <a:r>
              <a:rPr lang="en-US" dirty="0" smtClean="0"/>
              <a:t>Refactoring and adding </a:t>
            </a:r>
            <a:r>
              <a:rPr lang="en-US" dirty="0" err="1" smtClean="0"/>
              <a:t>Astrodrizzle</a:t>
            </a:r>
            <a:r>
              <a:rPr lang="en-US" dirty="0" smtClean="0"/>
              <a:t> functions</a:t>
            </a:r>
          </a:p>
          <a:p>
            <a:r>
              <a:rPr lang="en-US" dirty="0" smtClean="0"/>
              <a:t>WFC3 source lists flagging</a:t>
            </a:r>
            <a:endParaRPr lang="en-US" dirty="0"/>
          </a:p>
          <a:p>
            <a:pPr lvl="1"/>
            <a:r>
              <a:rPr lang="en-US" dirty="0" smtClean="0"/>
              <a:t>Concentration </a:t>
            </a:r>
            <a:r>
              <a:rPr lang="en-US" dirty="0"/>
              <a:t>index</a:t>
            </a:r>
          </a:p>
          <a:p>
            <a:pPr lvl="1"/>
            <a:r>
              <a:rPr lang="en-US" dirty="0" smtClean="0"/>
              <a:t>Saturated </a:t>
            </a:r>
            <a:r>
              <a:rPr lang="en-US" dirty="0"/>
              <a:t>sources</a:t>
            </a:r>
          </a:p>
          <a:p>
            <a:pPr lvl="1"/>
            <a:r>
              <a:rPr lang="en-US" dirty="0" smtClean="0"/>
              <a:t>Detection </a:t>
            </a:r>
            <a:r>
              <a:rPr lang="en-US" dirty="0"/>
              <a:t>swarms around bright stars</a:t>
            </a:r>
          </a:p>
          <a:p>
            <a:pPr lvl="1"/>
            <a:r>
              <a:rPr lang="en-US" dirty="0" smtClean="0"/>
              <a:t>Diffraction </a:t>
            </a:r>
            <a:r>
              <a:rPr lang="en-US" dirty="0"/>
              <a:t>spike detections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/>
              <a:t>Nexp</a:t>
            </a:r>
            <a:r>
              <a:rPr lang="en-US" dirty="0"/>
              <a:t> filtered detections, i.e. Lingering spurious edge detections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73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847</Words>
  <Application>Microsoft Macintosh PowerPoint</Application>
  <PresentationFormat>On-screen Show (4:3)</PresentationFormat>
  <Paragraphs>162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Hubble Legacy Archive</vt:lpstr>
      <vt:lpstr>HLA news in the last year</vt:lpstr>
      <vt:lpstr>New interface capabilities </vt:lpstr>
      <vt:lpstr>New interface capabilities, cont.</vt:lpstr>
      <vt:lpstr>New Data</vt:lpstr>
      <vt:lpstr>New Data</vt:lpstr>
      <vt:lpstr>WFC3 Processing Pipeline</vt:lpstr>
      <vt:lpstr>WFC3 Source list generation</vt:lpstr>
      <vt:lpstr>Work in progress</vt:lpstr>
      <vt:lpstr>Work in progress</vt:lpstr>
      <vt:lpstr>HLA stats</vt:lpstr>
      <vt:lpstr>HLA stats cont.</vt:lpstr>
      <vt:lpstr>Outreach and Education</vt:lpstr>
      <vt:lpstr>Future HLA</vt:lpstr>
      <vt:lpstr>Future HLA cont.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 Koekemoer</dc:creator>
  <cp:lastModifiedBy>Space Telescope</cp:lastModifiedBy>
  <cp:revision>44</cp:revision>
  <cp:lastPrinted>2012-11-25T19:48:33Z</cp:lastPrinted>
  <dcterms:created xsi:type="dcterms:W3CDTF">2012-11-14T14:33:06Z</dcterms:created>
  <dcterms:modified xsi:type="dcterms:W3CDTF">2012-11-26T02:30:19Z</dcterms:modified>
</cp:coreProperties>
</file>