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256" r:id="rId2"/>
    <p:sldId id="263" r:id="rId3"/>
    <p:sldId id="257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EFFE8"/>
    <a:srgbClr val="E5FFE3"/>
    <a:srgbClr val="E6FF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10" d="100"/>
          <a:sy n="110" d="100"/>
        </p:scale>
        <p:origin x="-58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interSettings" Target="printerSettings/printerSettings1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0E7510-6E08-984F-9E41-B83C4DBE05C0}" type="datetimeFigureOut">
              <a:rPr lang="en-US" smtClean="0"/>
              <a:t>11/20/12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E093D1-AC22-874A-B2FA-42FB574DAB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0765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48818" y="1395412"/>
            <a:ext cx="7409381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31184" y="3009899"/>
            <a:ext cx="6041216" cy="222743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AB531-F53D-5042-AFEC-7279F3F47FE9}" type="datetimeFigureOut">
              <a:rPr lang="en-US" smtClean="0"/>
              <a:t>11/20/12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8E720-E040-A24E-9FF3-C42F410783F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23906" y="1957295"/>
            <a:ext cx="866588" cy="52322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EEFFE8"/>
                </a:solidFill>
                <a:latin typeface="Abadi MT Condensed Extra Bold"/>
                <a:cs typeface="Abadi MT Condensed Extra Bold"/>
              </a:rPr>
              <a:t>Nov 26 2012</a:t>
            </a:r>
            <a:endParaRPr lang="en-US" sz="1400" dirty="0">
              <a:solidFill>
                <a:srgbClr val="EEFFE8"/>
              </a:solidFill>
              <a:latin typeface="Abadi MT Condensed Extra Bold"/>
              <a:cs typeface="Abadi MT Condensed Extra Bold"/>
            </a:endParaRPr>
          </a:p>
        </p:txBody>
      </p:sp>
    </p:spTree>
    <p:extLst>
      <p:ext uri="{BB962C8B-B14F-4D97-AF65-F5344CB8AC3E}">
        <p14:creationId xmlns:p14="http://schemas.microsoft.com/office/powerpoint/2010/main" val="30847300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AB531-F53D-5042-AFEC-7279F3F47FE9}" type="datetimeFigureOut">
              <a:rPr lang="en-US" smtClean="0"/>
              <a:t>11/20/12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8E720-E040-A24E-9FF3-C42F410783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6950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36182" y="274638"/>
            <a:ext cx="5440817" cy="5851525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AB531-F53D-5042-AFEC-7279F3F47FE9}" type="datetimeFigureOut">
              <a:rPr lang="en-US" smtClean="0"/>
              <a:t>11/20/12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8E720-E040-A24E-9FF3-C42F410783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59937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AB531-F53D-5042-AFEC-7279F3F47FE9}" type="datetimeFigureOut">
              <a:rPr lang="en-US" smtClean="0"/>
              <a:t>11/20/12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8E720-E040-A24E-9FF3-C42F410783F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23906" y="1957295"/>
            <a:ext cx="866588" cy="52322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EEFFE8"/>
                </a:solidFill>
                <a:latin typeface="Abadi MT Condensed Extra Bold"/>
                <a:cs typeface="Abadi MT Condensed Extra Bold"/>
              </a:rPr>
              <a:t>Nov 26 2012</a:t>
            </a:r>
            <a:endParaRPr lang="en-US" sz="1400" dirty="0">
              <a:solidFill>
                <a:srgbClr val="EEFFE8"/>
              </a:solidFill>
              <a:latin typeface="Abadi MT Condensed Extra Bold"/>
              <a:cs typeface="Abadi MT Condensed Extra Bold"/>
            </a:endParaRPr>
          </a:p>
        </p:txBody>
      </p:sp>
    </p:spTree>
    <p:extLst>
      <p:ext uri="{BB962C8B-B14F-4D97-AF65-F5344CB8AC3E}">
        <p14:creationId xmlns:p14="http://schemas.microsoft.com/office/powerpoint/2010/main" val="2728479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0705" y="4406900"/>
            <a:ext cx="7404007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0705" y="2906713"/>
            <a:ext cx="7404008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AB531-F53D-5042-AFEC-7279F3F47FE9}" type="datetimeFigureOut">
              <a:rPr lang="en-US" smtClean="0"/>
              <a:t>11/20/12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8E720-E040-A24E-9FF3-C42F410783F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23906" y="1957295"/>
            <a:ext cx="866588" cy="52322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EEFFE8"/>
                </a:solidFill>
                <a:latin typeface="Abadi MT Condensed Extra Bold"/>
                <a:cs typeface="Abadi MT Condensed Extra Bold"/>
              </a:rPr>
              <a:t>Nov 26 2012</a:t>
            </a:r>
            <a:endParaRPr lang="en-US" sz="1400" dirty="0">
              <a:solidFill>
                <a:srgbClr val="EEFFE8"/>
              </a:solidFill>
              <a:latin typeface="Abadi MT Condensed Extra Bold"/>
              <a:cs typeface="Abadi MT Condensed Extra Bold"/>
            </a:endParaRPr>
          </a:p>
        </p:txBody>
      </p:sp>
    </p:spTree>
    <p:extLst>
      <p:ext uri="{BB962C8B-B14F-4D97-AF65-F5344CB8AC3E}">
        <p14:creationId xmlns:p14="http://schemas.microsoft.com/office/powerpoint/2010/main" val="37189311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9364" y="1600200"/>
            <a:ext cx="3651915" cy="4756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96" y="1600200"/>
            <a:ext cx="3651203" cy="4756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AB531-F53D-5042-AFEC-7279F3F47FE9}" type="datetimeFigureOut">
              <a:rPr lang="en-US" smtClean="0"/>
              <a:t>11/20/12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8E720-E040-A24E-9FF3-C42F410783F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 userDrawn="1"/>
        </p:nvSpPr>
        <p:spPr>
          <a:xfrm>
            <a:off x="23906" y="1957295"/>
            <a:ext cx="866588" cy="52322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EEFFE8"/>
                </a:solidFill>
                <a:latin typeface="Abadi MT Condensed Extra Bold"/>
                <a:cs typeface="Abadi MT Condensed Extra Bold"/>
              </a:rPr>
              <a:t>Nov 26 2012</a:t>
            </a:r>
            <a:endParaRPr lang="en-US" sz="1400" dirty="0">
              <a:solidFill>
                <a:srgbClr val="EEFFE8"/>
              </a:solidFill>
              <a:latin typeface="Abadi MT Condensed Extra Bold"/>
              <a:cs typeface="Abadi MT Condensed Extra Bold"/>
            </a:endParaRPr>
          </a:p>
        </p:txBody>
      </p:sp>
    </p:spTree>
    <p:extLst>
      <p:ext uri="{BB962C8B-B14F-4D97-AF65-F5344CB8AC3E}">
        <p14:creationId xmlns:p14="http://schemas.microsoft.com/office/powerpoint/2010/main" val="960597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9364" y="1535113"/>
            <a:ext cx="3651914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9363" y="2174874"/>
            <a:ext cx="3651915" cy="41814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5597" y="1535113"/>
            <a:ext cx="365120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5597" y="2174875"/>
            <a:ext cx="3651203" cy="418147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AB531-F53D-5042-AFEC-7279F3F47FE9}" type="datetimeFigureOut">
              <a:rPr lang="en-US" smtClean="0"/>
              <a:t>11/20/12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8E720-E040-A24E-9FF3-C42F410783F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 userDrawn="1"/>
        </p:nvSpPr>
        <p:spPr>
          <a:xfrm>
            <a:off x="23906" y="1957295"/>
            <a:ext cx="866588" cy="52322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EEFFE8"/>
                </a:solidFill>
                <a:latin typeface="Abadi MT Condensed Extra Bold"/>
                <a:cs typeface="Abadi MT Condensed Extra Bold"/>
              </a:rPr>
              <a:t>Nov 26 2012</a:t>
            </a:r>
            <a:endParaRPr lang="en-US" sz="1400" dirty="0">
              <a:solidFill>
                <a:srgbClr val="EEFFE8"/>
              </a:solidFill>
              <a:latin typeface="Abadi MT Condensed Extra Bold"/>
              <a:cs typeface="Abadi MT Condensed Extra Bold"/>
            </a:endParaRPr>
          </a:p>
        </p:txBody>
      </p:sp>
    </p:spTree>
    <p:extLst>
      <p:ext uri="{BB962C8B-B14F-4D97-AF65-F5344CB8AC3E}">
        <p14:creationId xmlns:p14="http://schemas.microsoft.com/office/powerpoint/2010/main" val="1313681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AB531-F53D-5042-AFEC-7279F3F47FE9}" type="datetimeFigureOut">
              <a:rPr lang="en-US" smtClean="0"/>
              <a:t>11/20/12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8E720-E040-A24E-9FF3-C42F410783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8423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AB531-F53D-5042-AFEC-7279F3F47FE9}" type="datetimeFigureOut">
              <a:rPr lang="en-US" smtClean="0"/>
              <a:t>11/20/12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8E720-E040-A24E-9FF3-C42F410783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253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8320" y="273050"/>
            <a:ext cx="3133822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1641" y="273050"/>
            <a:ext cx="4365157" cy="60833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8320" y="1435100"/>
            <a:ext cx="3133822" cy="4921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AB531-F53D-5042-AFEC-7279F3F47FE9}" type="datetimeFigureOut">
              <a:rPr lang="en-US" smtClean="0"/>
              <a:t>11/20/12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8E720-E040-A24E-9FF3-C42F410783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60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AB531-F53D-5042-AFEC-7279F3F47FE9}" type="datetimeFigureOut">
              <a:rPr lang="en-US" smtClean="0"/>
              <a:t>11/20/12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8E720-E040-A24E-9FF3-C42F410783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2174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9364" y="274638"/>
            <a:ext cx="7587435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9364" y="1600201"/>
            <a:ext cx="7587435" cy="47561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8AB531-F53D-5042-AFEC-7279F3F47FE9}" type="datetimeFigureOut">
              <a:rPr lang="en-US" smtClean="0"/>
              <a:t>11/20/12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A8E720-E040-A24E-9FF3-C42F410783F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23906" y="1957295"/>
            <a:ext cx="866588" cy="52322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EEFFE8"/>
                </a:solidFill>
                <a:latin typeface="Abadi MT Condensed Extra Bold"/>
                <a:cs typeface="Abadi MT Condensed Extra Bold"/>
              </a:rPr>
              <a:t>Nov 26 2012</a:t>
            </a:r>
            <a:endParaRPr lang="en-US" sz="1400" dirty="0">
              <a:solidFill>
                <a:srgbClr val="EEFFE8"/>
              </a:solidFill>
              <a:latin typeface="Abadi MT Condensed Extra Bold"/>
              <a:cs typeface="Abadi MT Condensed Extra Bold"/>
            </a:endParaRPr>
          </a:p>
        </p:txBody>
      </p:sp>
    </p:spTree>
    <p:extLst>
      <p:ext uri="{BB962C8B-B14F-4D97-AF65-F5344CB8AC3E}">
        <p14:creationId xmlns:p14="http://schemas.microsoft.com/office/powerpoint/2010/main" val="3871366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Everything you need to know about the  Calibration Reference Data System in 10 minutes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sz="800" dirty="0" smtClean="0"/>
              <a:t>Perry Greenfield</a:t>
            </a:r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31799386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it?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The replacement for HST’s CDBS (Calibration </a:t>
            </a:r>
            <a:r>
              <a:rPr lang="en-US" dirty="0" err="1"/>
              <a:t>DataBase</a:t>
            </a:r>
            <a:r>
              <a:rPr lang="en-US" dirty="0"/>
              <a:t>  System)</a:t>
            </a:r>
          </a:p>
          <a:p>
            <a:pPr lvl="1"/>
            <a:r>
              <a:rPr lang="en-US" dirty="0"/>
              <a:t>For both JWST and HST</a:t>
            </a:r>
          </a:p>
          <a:p>
            <a:r>
              <a:rPr lang="en-US" dirty="0"/>
              <a:t>Different approach for </a:t>
            </a:r>
            <a:r>
              <a:rPr lang="en-US" dirty="0" err="1"/>
              <a:t>bestref</a:t>
            </a:r>
            <a:r>
              <a:rPr lang="en-US" dirty="0"/>
              <a:t> functionality</a:t>
            </a:r>
          </a:p>
          <a:p>
            <a:pPr lvl="1"/>
            <a:r>
              <a:rPr lang="en-US" dirty="0"/>
              <a:t>Rules for mapping data to reference files now located in text files.</a:t>
            </a:r>
          </a:p>
          <a:p>
            <a:r>
              <a:rPr lang="en-US" dirty="0"/>
              <a:t>With the complete set of rules files, </a:t>
            </a:r>
            <a:r>
              <a:rPr lang="en-US" dirty="0" err="1"/>
              <a:t>bestref</a:t>
            </a:r>
            <a:r>
              <a:rPr lang="en-US" dirty="0"/>
              <a:t> can be run anywhere.</a:t>
            </a:r>
          </a:p>
          <a:p>
            <a:pPr lvl="1"/>
            <a:r>
              <a:rPr lang="en-US" dirty="0"/>
              <a:t>No network connection needed to STScI.</a:t>
            </a:r>
          </a:p>
          <a:p>
            <a:r>
              <a:rPr lang="en-US" dirty="0"/>
              <a:t>Code very portable, embedded in JWST pipeline libraries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74616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Rules File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pPr marL="0" indent="0">
              <a:buNone/>
            </a:pPr>
            <a:r>
              <a:rPr lang="en-US" dirty="0">
                <a:latin typeface="Helvetica"/>
              </a:rPr>
              <a:t>header = {</a:t>
            </a:r>
          </a:p>
          <a:p>
            <a:pPr marL="0" indent="0">
              <a:buNone/>
            </a:pPr>
            <a:r>
              <a:rPr lang="tr-TR" dirty="0">
                <a:latin typeface="Helvetica"/>
              </a:rPr>
              <a:t>    '</a:t>
            </a:r>
            <a:r>
              <a:rPr lang="tr-TR" dirty="0" err="1">
                <a:latin typeface="Helvetica"/>
              </a:rPr>
              <a:t>derived_from</a:t>
            </a:r>
            <a:r>
              <a:rPr lang="tr-TR" dirty="0">
                <a:latin typeface="Helvetica"/>
              </a:rPr>
              <a:t>' : '</a:t>
            </a:r>
            <a:r>
              <a:rPr lang="tr-TR" dirty="0" err="1">
                <a:latin typeface="Helvetica"/>
              </a:rPr>
              <a:t>generated</a:t>
            </a:r>
            <a:r>
              <a:rPr lang="tr-TR" dirty="0">
                <a:latin typeface="Helvetica"/>
              </a:rPr>
              <a:t> </a:t>
            </a:r>
            <a:r>
              <a:rPr lang="tr-TR" dirty="0" err="1">
                <a:latin typeface="Helvetica"/>
              </a:rPr>
              <a:t>from</a:t>
            </a:r>
            <a:r>
              <a:rPr lang="tr-TR" dirty="0">
                <a:latin typeface="Helvetica"/>
              </a:rPr>
              <a:t> CDBS </a:t>
            </a:r>
            <a:r>
              <a:rPr lang="tr-TR" dirty="0" err="1">
                <a:latin typeface="Helvetica"/>
              </a:rPr>
              <a:t>database</a:t>
            </a:r>
            <a:r>
              <a:rPr lang="tr-TR" dirty="0">
                <a:latin typeface="Helvetica"/>
              </a:rPr>
              <a:t> 2012-10-24 17:13:14.151232',</a:t>
            </a:r>
          </a:p>
          <a:p>
            <a:pPr marL="0" indent="0">
              <a:buNone/>
            </a:pPr>
            <a:r>
              <a:rPr lang="tr-TR" dirty="0">
                <a:latin typeface="Helvetica"/>
              </a:rPr>
              <a:t>    '</a:t>
            </a:r>
            <a:r>
              <a:rPr lang="tr-TR" u="sng" dirty="0" err="1">
                <a:latin typeface="Helvetica"/>
              </a:rPr>
              <a:t>filekind</a:t>
            </a:r>
            <a:r>
              <a:rPr lang="tr-TR" u="sng" dirty="0">
                <a:latin typeface="Helvetica"/>
              </a:rPr>
              <a:t>' : 'DARKFILE',</a:t>
            </a:r>
          </a:p>
          <a:p>
            <a:pPr marL="0" indent="0">
              <a:buNone/>
            </a:pPr>
            <a:r>
              <a:rPr lang="tr-TR" dirty="0">
                <a:latin typeface="Helvetica"/>
              </a:rPr>
              <a:t>    '</a:t>
            </a:r>
            <a:r>
              <a:rPr lang="tr-TR" dirty="0" err="1">
                <a:latin typeface="Helvetica"/>
              </a:rPr>
              <a:t>instrument</a:t>
            </a:r>
            <a:r>
              <a:rPr lang="tr-TR" dirty="0">
                <a:latin typeface="Helvetica"/>
              </a:rPr>
              <a:t>' : 'STIS',</a:t>
            </a:r>
          </a:p>
          <a:p>
            <a:pPr marL="0" indent="0">
              <a:buNone/>
            </a:pPr>
            <a:r>
              <a:rPr lang="tr-TR" dirty="0">
                <a:latin typeface="Helvetica"/>
              </a:rPr>
              <a:t>    '</a:t>
            </a:r>
            <a:r>
              <a:rPr lang="tr-TR" dirty="0" err="1">
                <a:latin typeface="Helvetica"/>
              </a:rPr>
              <a:t>mapping</a:t>
            </a:r>
            <a:r>
              <a:rPr lang="tr-TR" dirty="0">
                <a:latin typeface="Helvetica"/>
              </a:rPr>
              <a:t>' : 'REFERENCE',</a:t>
            </a:r>
          </a:p>
          <a:p>
            <a:pPr marL="0" indent="0">
              <a:buNone/>
            </a:pPr>
            <a:r>
              <a:rPr lang="tr-TR" dirty="0">
                <a:latin typeface="Helvetica"/>
              </a:rPr>
              <a:t>    'name' : '</a:t>
            </a:r>
            <a:r>
              <a:rPr lang="tr-TR" dirty="0" err="1">
                <a:latin typeface="Helvetica"/>
              </a:rPr>
              <a:t>hst_stis_darkfile.rmap</a:t>
            </a:r>
            <a:r>
              <a:rPr lang="tr-TR" dirty="0">
                <a:latin typeface="Helvetica"/>
              </a:rPr>
              <a:t>',</a:t>
            </a:r>
          </a:p>
          <a:p>
            <a:pPr marL="0" indent="0">
              <a:buNone/>
            </a:pPr>
            <a:r>
              <a:rPr lang="tr-TR" dirty="0">
                <a:latin typeface="Helvetica"/>
              </a:rPr>
              <a:t>    '</a:t>
            </a:r>
            <a:r>
              <a:rPr lang="tr-TR" dirty="0" err="1">
                <a:latin typeface="Helvetica"/>
              </a:rPr>
              <a:t>observatory</a:t>
            </a:r>
            <a:r>
              <a:rPr lang="tr-TR" dirty="0">
                <a:latin typeface="Helvetica"/>
              </a:rPr>
              <a:t>' : 'HST',</a:t>
            </a:r>
          </a:p>
          <a:p>
            <a:pPr marL="0" indent="0">
              <a:buNone/>
            </a:pPr>
            <a:r>
              <a:rPr lang="tr-TR" dirty="0">
                <a:latin typeface="Helvetica"/>
              </a:rPr>
              <a:t>    '</a:t>
            </a:r>
            <a:r>
              <a:rPr lang="tr-TR" u="sng" dirty="0" err="1">
                <a:latin typeface="Helvetica"/>
              </a:rPr>
              <a:t>parkey</a:t>
            </a:r>
            <a:r>
              <a:rPr lang="tr-TR" u="sng" dirty="0">
                <a:latin typeface="Helvetica"/>
              </a:rPr>
              <a:t>' : (('DETECTOR', 'CCDAMP', 'CCDGAIN'), ('DATE-OBS', 'TIME-OBS')),</a:t>
            </a:r>
            <a:endParaRPr lang="tr-TR" dirty="0">
              <a:latin typeface="Helvetica"/>
            </a:endParaRPr>
          </a:p>
          <a:p>
            <a:pPr marL="0" indent="0">
              <a:buNone/>
            </a:pPr>
            <a:r>
              <a:rPr lang="tr-TR" dirty="0">
                <a:latin typeface="Helvetica"/>
              </a:rPr>
              <a:t>}</a:t>
            </a:r>
          </a:p>
          <a:p>
            <a:pPr marL="0" indent="0">
              <a:buNone/>
            </a:pPr>
            <a:endParaRPr lang="tr-TR" dirty="0">
              <a:latin typeface="Helvetica"/>
            </a:endParaRPr>
          </a:p>
          <a:p>
            <a:pPr marL="0" indent="0">
              <a:buNone/>
            </a:pPr>
            <a:r>
              <a:rPr lang="tr-TR" dirty="0" err="1">
                <a:latin typeface="Helvetica"/>
              </a:rPr>
              <a:t>selector</a:t>
            </a:r>
            <a:r>
              <a:rPr lang="tr-TR" dirty="0">
                <a:latin typeface="Helvetica"/>
              </a:rPr>
              <a:t> = </a:t>
            </a:r>
            <a:r>
              <a:rPr lang="tr-TR" dirty="0" err="1">
                <a:latin typeface="Helvetica"/>
              </a:rPr>
              <a:t>Match</a:t>
            </a:r>
            <a:r>
              <a:rPr lang="tr-TR" dirty="0">
                <a:latin typeface="Helvetica"/>
              </a:rPr>
              <a:t>({</a:t>
            </a:r>
          </a:p>
          <a:p>
            <a:pPr marL="0" indent="0">
              <a:buNone/>
            </a:pPr>
            <a:r>
              <a:rPr lang="en-US" dirty="0">
                <a:latin typeface="Helvetica"/>
              </a:rPr>
              <a:t>    ('CCD', 'A|B|C|D', '1|2|4|8') : </a:t>
            </a:r>
            <a:r>
              <a:rPr lang="en-US" dirty="0" err="1">
                <a:latin typeface="Helvetica"/>
              </a:rPr>
              <a:t>UseAfter</a:t>
            </a:r>
            <a:r>
              <a:rPr lang="en-US" dirty="0">
                <a:latin typeface="Helvetica"/>
              </a:rPr>
              <a:t>({</a:t>
            </a:r>
          </a:p>
          <a:p>
            <a:pPr marL="0" indent="0">
              <a:buNone/>
            </a:pPr>
            <a:r>
              <a:rPr lang="fr-FR" dirty="0">
                <a:latin typeface="Helvetica"/>
              </a:rPr>
              <a:t>        '1996-10-01 00:00:00' : 'h1v1208eo_drk.fits',</a:t>
            </a:r>
          </a:p>
          <a:p>
            <a:pPr marL="0" indent="0">
              <a:buNone/>
            </a:pPr>
            <a:r>
              <a:rPr lang="fr-FR" dirty="0">
                <a:latin typeface="Helvetica"/>
              </a:rPr>
              <a:t>        '1997-03-03 00:00:00' : 'hcg1440so_drk.fits',</a:t>
            </a:r>
          </a:p>
          <a:p>
            <a:pPr marL="0" indent="0">
              <a:buNone/>
            </a:pPr>
            <a:r>
              <a:rPr lang="fr-FR" dirty="0">
                <a:latin typeface="Helvetica"/>
              </a:rPr>
              <a:t>        '1997-03-13 00:00:00' : 'hcg1440to_drk.fits',</a:t>
            </a:r>
          </a:p>
          <a:p>
            <a:pPr marL="0" indent="0">
              <a:buNone/>
            </a:pPr>
            <a:r>
              <a:rPr lang="fr-FR" dirty="0">
                <a:latin typeface="Helvetica"/>
              </a:rPr>
              <a:t>        '1997-03-21 00:00:00' : 'hcg14410o_drk.fits',</a:t>
            </a:r>
          </a:p>
          <a:p>
            <a:pPr marL="0" indent="0">
              <a:buNone/>
            </a:pPr>
            <a:r>
              <a:rPr lang="fr-FR" dirty="0">
                <a:latin typeface="Helvetica"/>
              </a:rPr>
              <a:t>        '1997-03-24 00:00:00' : 'hcg14411o_drk.fits',</a:t>
            </a:r>
          </a:p>
          <a:p>
            <a:pPr marL="0" indent="0">
              <a:buNone/>
            </a:pPr>
            <a:r>
              <a:rPr lang="fr-FR" dirty="0">
                <a:latin typeface="Helvetica"/>
              </a:rPr>
              <a:t>        '1997-04-14 00:00:00' : 'hcg14412o_drk.fits',</a:t>
            </a:r>
          </a:p>
          <a:p>
            <a:pPr marL="0" indent="0">
              <a:buNone/>
            </a:pPr>
            <a:r>
              <a:rPr lang="fr-FR" dirty="0">
                <a:latin typeface="Helvetica"/>
              </a:rPr>
              <a:t>        '1997-04-29 00:00:00' : 'hcg1452lo_drk.fits',</a:t>
            </a:r>
          </a:p>
          <a:p>
            <a:pPr marL="0" indent="0">
              <a:buNone/>
            </a:pPr>
            <a:r>
              <a:rPr lang="fr-FR" dirty="0">
                <a:latin typeface="Helvetica"/>
              </a:rPr>
              <a:t>        '1997-05-05 00:00:00' : 'hcg14537o_drk.fits',</a:t>
            </a:r>
          </a:p>
          <a:p>
            <a:pPr marL="0" indent="0">
              <a:buNone/>
            </a:pPr>
            <a:r>
              <a:rPr lang="fr-FR" dirty="0">
                <a:latin typeface="Helvetica"/>
              </a:rPr>
              <a:t>        '1997-05-12 00:00:00' : 'hcg14538o_drk.fits',</a:t>
            </a:r>
          </a:p>
          <a:p>
            <a:pPr marL="0" indent="0">
              <a:buNone/>
            </a:pPr>
            <a:r>
              <a:rPr lang="fr-FR" dirty="0">
                <a:latin typeface="Helvetica"/>
              </a:rPr>
              <a:t>        '1997-05-19 00:00:00' : 'hcg14539o_drk.fits',</a:t>
            </a:r>
          </a:p>
          <a:p>
            <a:pPr marL="0" indent="0">
              <a:buNone/>
            </a:pPr>
            <a:r>
              <a:rPr lang="fr-FR" dirty="0">
                <a:latin typeface="Helvetica"/>
              </a:rPr>
              <a:t>   }),</a:t>
            </a:r>
          </a:p>
          <a:p>
            <a:pPr marL="0" indent="0">
              <a:buNone/>
            </a:pPr>
            <a:r>
              <a:rPr lang="fr-FR" dirty="0">
                <a:latin typeface="Helvetica"/>
              </a:rPr>
              <a:t>  (‘CCD’, ‘AC’,  ‘16’) : </a:t>
            </a:r>
            <a:r>
              <a:rPr lang="fr-FR" dirty="0" err="1">
                <a:latin typeface="Helvetica"/>
              </a:rPr>
              <a:t>UseAfter</a:t>
            </a:r>
            <a:r>
              <a:rPr lang="fr-FR" dirty="0">
                <a:latin typeface="Helvetica"/>
              </a:rPr>
              <a:t>({</a:t>
            </a:r>
          </a:p>
          <a:p>
            <a:pPr marL="0" indent="0">
              <a:buNone/>
            </a:pPr>
            <a:r>
              <a:rPr lang="fr-FR" dirty="0">
                <a:latin typeface="Helvetica"/>
              </a:rPr>
              <a:t>        '1997-04-14 00:00:00' : 'hcg14712p_drk.fits',</a:t>
            </a:r>
          </a:p>
          <a:p>
            <a:pPr marL="0" indent="0">
              <a:buNone/>
            </a:pPr>
            <a:r>
              <a:rPr lang="fr-FR" dirty="0">
                <a:latin typeface="Helvetica"/>
              </a:rPr>
              <a:t>        '1997-04-29 00:00:00' : 'hcg14529q_drk.fits',  </a:t>
            </a:r>
          </a:p>
          <a:p>
            <a:pPr marL="0" indent="0">
              <a:buNone/>
            </a:pPr>
            <a:r>
              <a:rPr lang="fr-FR" dirty="0">
                <a:latin typeface="Helvetica"/>
              </a:rPr>
              <a:t>  }),</a:t>
            </a:r>
          </a:p>
          <a:p>
            <a:pPr marL="0" indent="0">
              <a:buNone/>
            </a:pPr>
            <a:r>
              <a:rPr lang="fr-FR" dirty="0">
                <a:latin typeface="Helvetica"/>
              </a:rPr>
              <a:t>                            ….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26150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CRDS Rules File Hierarchy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28700" y="1295400"/>
            <a:ext cx="1447800" cy="73866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Helvetica"/>
              </a:rPr>
              <a:t>Pipeline 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  <a:latin typeface="Helvetica"/>
              </a:rPr>
              <a:t>Context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  <a:latin typeface="Helvetica"/>
              </a:rPr>
              <a:t>(.</a:t>
            </a:r>
            <a:r>
              <a:rPr lang="en-US" sz="1400" dirty="0" err="1" smtClean="0">
                <a:solidFill>
                  <a:schemeClr val="tx1"/>
                </a:solidFill>
                <a:latin typeface="Helvetica"/>
              </a:rPr>
              <a:t>pmap</a:t>
            </a:r>
            <a:r>
              <a:rPr lang="en-US" sz="1400" dirty="0" smtClean="0">
                <a:solidFill>
                  <a:schemeClr val="tx1"/>
                </a:solidFill>
                <a:latin typeface="Helvetica"/>
              </a:rPr>
              <a:t>)</a:t>
            </a:r>
          </a:p>
        </p:txBody>
      </p:sp>
      <p:sp>
        <p:nvSpPr>
          <p:cNvPr id="5" name="Rectangle 4"/>
          <p:cNvSpPr/>
          <p:nvPr/>
        </p:nvSpPr>
        <p:spPr>
          <a:xfrm>
            <a:off x="1143000" y="2667000"/>
            <a:ext cx="1447800" cy="73866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Helvetica"/>
              </a:rPr>
              <a:t>Instrument 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  <a:latin typeface="Helvetica"/>
              </a:rPr>
              <a:t>Context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  <a:latin typeface="Helvetica"/>
              </a:rPr>
              <a:t>(.map)</a:t>
            </a:r>
          </a:p>
        </p:txBody>
      </p:sp>
      <p:sp>
        <p:nvSpPr>
          <p:cNvPr id="6" name="Rectangle 5"/>
          <p:cNvSpPr/>
          <p:nvPr/>
        </p:nvSpPr>
        <p:spPr>
          <a:xfrm>
            <a:off x="1295400" y="2895600"/>
            <a:ext cx="1447800" cy="73866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Helvetica"/>
              </a:rPr>
              <a:t>Instrument 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  <a:latin typeface="Helvetica"/>
              </a:rPr>
              <a:t>Context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  <a:latin typeface="Helvetica"/>
              </a:rPr>
              <a:t>(.map)</a:t>
            </a:r>
          </a:p>
        </p:txBody>
      </p:sp>
      <p:sp>
        <p:nvSpPr>
          <p:cNvPr id="7" name="Rectangle 6"/>
          <p:cNvSpPr/>
          <p:nvPr/>
        </p:nvSpPr>
        <p:spPr>
          <a:xfrm>
            <a:off x="1447800" y="3124200"/>
            <a:ext cx="1447800" cy="73866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Helvetica"/>
              </a:rPr>
              <a:t>Instrument 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  <a:latin typeface="Helvetica"/>
              </a:rPr>
              <a:t>Context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  <a:latin typeface="Helvetica"/>
              </a:rPr>
              <a:t>(.</a:t>
            </a:r>
            <a:r>
              <a:rPr lang="en-US" sz="1400" dirty="0" err="1" smtClean="0">
                <a:solidFill>
                  <a:schemeClr val="tx1"/>
                </a:solidFill>
                <a:latin typeface="Helvetica"/>
              </a:rPr>
              <a:t>imap</a:t>
            </a:r>
            <a:r>
              <a:rPr lang="en-US" sz="1400" dirty="0" smtClean="0">
                <a:solidFill>
                  <a:schemeClr val="tx1"/>
                </a:solidFill>
                <a:latin typeface="Helvetica"/>
              </a:rPr>
              <a:t>)</a:t>
            </a:r>
          </a:p>
        </p:txBody>
      </p:sp>
      <p:sp>
        <p:nvSpPr>
          <p:cNvPr id="8" name="Rectangle 7"/>
          <p:cNvSpPr/>
          <p:nvPr/>
        </p:nvSpPr>
        <p:spPr>
          <a:xfrm>
            <a:off x="3124200" y="4267200"/>
            <a:ext cx="1447800" cy="73866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Helvetica"/>
              </a:rPr>
              <a:t>Reference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  <a:latin typeface="Helvetica"/>
              </a:rPr>
              <a:t>Type Mapping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  <a:latin typeface="Helvetica"/>
              </a:rPr>
              <a:t>(.map)</a:t>
            </a:r>
          </a:p>
        </p:txBody>
      </p:sp>
      <p:sp>
        <p:nvSpPr>
          <p:cNvPr id="9" name="Rectangle 8"/>
          <p:cNvSpPr/>
          <p:nvPr/>
        </p:nvSpPr>
        <p:spPr>
          <a:xfrm>
            <a:off x="3276600" y="4419600"/>
            <a:ext cx="1447800" cy="73866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Helvetica"/>
              </a:rPr>
              <a:t>Reference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  <a:latin typeface="Helvetica"/>
              </a:rPr>
              <a:t>Type Mapping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  <a:latin typeface="Helvetica"/>
              </a:rPr>
              <a:t>(.map)</a:t>
            </a:r>
          </a:p>
        </p:txBody>
      </p:sp>
      <p:sp>
        <p:nvSpPr>
          <p:cNvPr id="10" name="Rectangle 9"/>
          <p:cNvSpPr/>
          <p:nvPr/>
        </p:nvSpPr>
        <p:spPr>
          <a:xfrm>
            <a:off x="3429000" y="4572000"/>
            <a:ext cx="1447800" cy="73866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Helvetica"/>
              </a:rPr>
              <a:t>Reference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  <a:latin typeface="Helvetica"/>
              </a:rPr>
              <a:t>Type Mapping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  <a:latin typeface="Helvetica"/>
              </a:rPr>
              <a:t>(.map)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581400" y="4724400"/>
            <a:ext cx="1447800" cy="73866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Helvetica"/>
              </a:rPr>
              <a:t>Reference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  <a:latin typeface="Helvetica"/>
              </a:rPr>
              <a:t>Type Mapping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  <a:latin typeface="Helvetica"/>
              </a:rPr>
              <a:t>(.map)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733800" y="4876800"/>
            <a:ext cx="1447800" cy="73866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Helvetica"/>
              </a:rPr>
              <a:t>Reference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  <a:latin typeface="Helvetica"/>
              </a:rPr>
              <a:t>Type Mapping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  <a:latin typeface="Helvetica"/>
              </a:rPr>
              <a:t>(.rmap)</a:t>
            </a:r>
          </a:p>
        </p:txBody>
      </p:sp>
      <p:sp>
        <p:nvSpPr>
          <p:cNvPr id="13" name="Rectangle 12"/>
          <p:cNvSpPr/>
          <p:nvPr/>
        </p:nvSpPr>
        <p:spPr>
          <a:xfrm>
            <a:off x="6248400" y="4540479"/>
            <a:ext cx="1447800" cy="954107"/>
          </a:xfrm>
          <a:prstGeom prst="rect">
            <a:avLst/>
          </a:prstGeom>
          <a:solidFill>
            <a:schemeClr val="accent1">
              <a:lumMod val="90000"/>
            </a:schemeClr>
          </a:solidFill>
          <a:ln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 sz="1400" dirty="0" smtClean="0">
              <a:solidFill>
                <a:schemeClr val="tx1"/>
              </a:solidFill>
              <a:latin typeface="Helvetica"/>
            </a:endParaRPr>
          </a:p>
          <a:p>
            <a:pPr algn="ctr"/>
            <a:r>
              <a:rPr lang="en-US" sz="1400" dirty="0" smtClean="0">
                <a:solidFill>
                  <a:schemeClr val="tx1"/>
                </a:solidFill>
                <a:latin typeface="Helvetica"/>
              </a:rPr>
              <a:t>Reference Files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  <a:latin typeface="Helvetica"/>
              </a:rPr>
              <a:t>(.fits)</a:t>
            </a:r>
          </a:p>
          <a:p>
            <a:pPr algn="ctr"/>
            <a:endParaRPr lang="en-US" sz="1400" dirty="0" smtClean="0">
              <a:solidFill>
                <a:schemeClr val="tx1"/>
              </a:solidFill>
              <a:latin typeface="Helvetica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400800" y="4692879"/>
            <a:ext cx="1447800" cy="954107"/>
          </a:xfrm>
          <a:prstGeom prst="rect">
            <a:avLst/>
          </a:prstGeom>
          <a:solidFill>
            <a:schemeClr val="accent1">
              <a:lumMod val="90000"/>
            </a:schemeClr>
          </a:solidFill>
          <a:ln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 sz="1400" dirty="0" smtClean="0">
              <a:solidFill>
                <a:schemeClr val="tx1"/>
              </a:solidFill>
              <a:latin typeface="Helvetica"/>
            </a:endParaRPr>
          </a:p>
          <a:p>
            <a:pPr algn="ctr"/>
            <a:r>
              <a:rPr lang="en-US" sz="1400" dirty="0" smtClean="0">
                <a:solidFill>
                  <a:schemeClr val="tx1"/>
                </a:solidFill>
                <a:latin typeface="Helvetica"/>
              </a:rPr>
              <a:t>Reference Files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  <a:latin typeface="Helvetica"/>
              </a:rPr>
              <a:t>(.fits)</a:t>
            </a:r>
          </a:p>
          <a:p>
            <a:pPr algn="ctr"/>
            <a:endParaRPr lang="en-US" sz="1400" dirty="0" smtClean="0">
              <a:solidFill>
                <a:schemeClr val="tx1"/>
              </a:solidFill>
              <a:latin typeface="Helvetica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553200" y="4845279"/>
            <a:ext cx="1447800" cy="954107"/>
          </a:xfrm>
          <a:prstGeom prst="rect">
            <a:avLst/>
          </a:prstGeom>
          <a:solidFill>
            <a:schemeClr val="accent1">
              <a:lumMod val="90000"/>
            </a:schemeClr>
          </a:solidFill>
          <a:ln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 sz="1400" dirty="0" smtClean="0">
              <a:solidFill>
                <a:schemeClr val="tx1"/>
              </a:solidFill>
              <a:latin typeface="Helvetica"/>
            </a:endParaRPr>
          </a:p>
          <a:p>
            <a:pPr algn="ctr"/>
            <a:r>
              <a:rPr lang="en-US" sz="1400" dirty="0" smtClean="0">
                <a:solidFill>
                  <a:schemeClr val="tx1"/>
                </a:solidFill>
                <a:latin typeface="Helvetica"/>
              </a:rPr>
              <a:t>Reference Files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  <a:latin typeface="Helvetica"/>
              </a:rPr>
              <a:t>(.fits)</a:t>
            </a:r>
          </a:p>
          <a:p>
            <a:pPr algn="ctr"/>
            <a:endParaRPr lang="en-US" sz="1400" dirty="0" smtClean="0">
              <a:solidFill>
                <a:schemeClr val="tx1"/>
              </a:solidFill>
              <a:latin typeface="Helvetica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705600" y="4997679"/>
            <a:ext cx="1447800" cy="954107"/>
          </a:xfrm>
          <a:prstGeom prst="rect">
            <a:avLst/>
          </a:prstGeom>
          <a:solidFill>
            <a:schemeClr val="accent1">
              <a:lumMod val="90000"/>
            </a:schemeClr>
          </a:solidFill>
          <a:ln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 sz="1400" dirty="0" smtClean="0">
              <a:solidFill>
                <a:schemeClr val="tx1"/>
              </a:solidFill>
              <a:latin typeface="Helvetica"/>
            </a:endParaRPr>
          </a:p>
          <a:p>
            <a:pPr algn="ctr"/>
            <a:r>
              <a:rPr lang="en-US" sz="1400" dirty="0" smtClean="0">
                <a:solidFill>
                  <a:schemeClr val="tx1"/>
                </a:solidFill>
                <a:latin typeface="Helvetica"/>
              </a:rPr>
              <a:t>Reference Files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  <a:latin typeface="Helvetica"/>
              </a:rPr>
              <a:t>(.fits)</a:t>
            </a:r>
          </a:p>
          <a:p>
            <a:pPr algn="ctr"/>
            <a:endParaRPr lang="en-US" sz="1400" dirty="0" smtClean="0">
              <a:solidFill>
                <a:schemeClr val="tx1"/>
              </a:solidFill>
              <a:latin typeface="Helvetica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858000" y="5150079"/>
            <a:ext cx="1447800" cy="954107"/>
          </a:xfrm>
          <a:prstGeom prst="rect">
            <a:avLst/>
          </a:prstGeom>
          <a:solidFill>
            <a:schemeClr val="accent1">
              <a:lumMod val="90000"/>
            </a:schemeClr>
          </a:solidFill>
          <a:ln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 sz="1400" dirty="0" smtClean="0">
              <a:solidFill>
                <a:schemeClr val="tx1"/>
              </a:solidFill>
              <a:latin typeface="Helvetica"/>
            </a:endParaRPr>
          </a:p>
          <a:p>
            <a:pPr algn="ctr"/>
            <a:r>
              <a:rPr lang="en-US" sz="1400" dirty="0" smtClean="0">
                <a:solidFill>
                  <a:schemeClr val="tx1"/>
                </a:solidFill>
                <a:latin typeface="Helvetica"/>
              </a:rPr>
              <a:t>Reference Files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  <a:latin typeface="Helvetica"/>
              </a:rPr>
              <a:t>(.fits)</a:t>
            </a:r>
          </a:p>
          <a:p>
            <a:pPr algn="ctr"/>
            <a:endParaRPr lang="en-US" sz="1400" dirty="0" smtClean="0">
              <a:solidFill>
                <a:schemeClr val="tx1"/>
              </a:solidFill>
              <a:latin typeface="Helvetica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7010400" y="5302479"/>
            <a:ext cx="1447800" cy="954107"/>
          </a:xfrm>
          <a:prstGeom prst="rect">
            <a:avLst/>
          </a:prstGeom>
          <a:solidFill>
            <a:schemeClr val="accent1">
              <a:lumMod val="90000"/>
            </a:schemeClr>
          </a:solidFill>
          <a:ln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 sz="1400" dirty="0" smtClean="0">
              <a:solidFill>
                <a:schemeClr val="tx1"/>
              </a:solidFill>
              <a:latin typeface="Helvetica"/>
            </a:endParaRPr>
          </a:p>
          <a:p>
            <a:pPr algn="ctr"/>
            <a:r>
              <a:rPr lang="en-US" sz="1400" dirty="0" smtClean="0">
                <a:solidFill>
                  <a:schemeClr val="tx1"/>
                </a:solidFill>
                <a:latin typeface="Helvetica"/>
              </a:rPr>
              <a:t>Reference Files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  <a:latin typeface="Helvetica"/>
              </a:rPr>
              <a:t>(.fits)</a:t>
            </a:r>
          </a:p>
          <a:p>
            <a:pPr algn="ctr"/>
            <a:endParaRPr lang="en-US" sz="1400" dirty="0" smtClean="0">
              <a:solidFill>
                <a:schemeClr val="tx1"/>
              </a:solidFill>
              <a:latin typeface="Helvetica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7162800" y="5454879"/>
            <a:ext cx="1447800" cy="954107"/>
          </a:xfrm>
          <a:prstGeom prst="rect">
            <a:avLst/>
          </a:prstGeom>
          <a:solidFill>
            <a:schemeClr val="accent1">
              <a:lumMod val="90000"/>
            </a:schemeClr>
          </a:solidFill>
          <a:ln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 sz="1400" dirty="0" smtClean="0">
              <a:solidFill>
                <a:schemeClr val="tx1"/>
              </a:solidFill>
              <a:latin typeface="Helvetica"/>
            </a:endParaRPr>
          </a:p>
          <a:p>
            <a:pPr algn="ctr"/>
            <a:r>
              <a:rPr lang="en-US" sz="1400" dirty="0" smtClean="0">
                <a:solidFill>
                  <a:schemeClr val="tx1"/>
                </a:solidFill>
                <a:latin typeface="Helvetica"/>
              </a:rPr>
              <a:t>Reference Files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  <a:latin typeface="Helvetica"/>
              </a:rPr>
              <a:t>(.fits)</a:t>
            </a:r>
          </a:p>
          <a:p>
            <a:pPr algn="ctr"/>
            <a:endParaRPr lang="en-US" sz="1400" dirty="0" smtClean="0">
              <a:solidFill>
                <a:schemeClr val="tx1"/>
              </a:solidFill>
              <a:latin typeface="Helvetica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7315200" y="5607279"/>
            <a:ext cx="1447800" cy="954107"/>
          </a:xfrm>
          <a:prstGeom prst="rect">
            <a:avLst/>
          </a:prstGeom>
          <a:solidFill>
            <a:schemeClr val="accent1">
              <a:lumMod val="90000"/>
            </a:schemeClr>
          </a:solidFill>
          <a:ln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 sz="1400" dirty="0" smtClean="0">
              <a:solidFill>
                <a:schemeClr val="tx1"/>
              </a:solidFill>
              <a:latin typeface="Helvetica"/>
            </a:endParaRPr>
          </a:p>
          <a:p>
            <a:pPr algn="ctr"/>
            <a:r>
              <a:rPr lang="en-US" sz="1400" dirty="0" smtClean="0">
                <a:solidFill>
                  <a:schemeClr val="tx1"/>
                </a:solidFill>
                <a:latin typeface="Helvetica"/>
              </a:rPr>
              <a:t>Reference Files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  <a:latin typeface="Helvetica"/>
              </a:rPr>
              <a:t>(.fits)</a:t>
            </a:r>
          </a:p>
          <a:p>
            <a:pPr algn="ctr"/>
            <a:endParaRPr lang="en-US" sz="1400" dirty="0" smtClean="0">
              <a:solidFill>
                <a:schemeClr val="tx1"/>
              </a:solidFill>
              <a:latin typeface="Helvetica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629400" y="3962400"/>
            <a:ext cx="1447800" cy="954107"/>
          </a:xfrm>
          <a:prstGeom prst="rect">
            <a:avLst/>
          </a:prstGeom>
          <a:solidFill>
            <a:schemeClr val="accent1">
              <a:lumMod val="90000"/>
            </a:schemeClr>
          </a:solidFill>
          <a:ln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 sz="1400" dirty="0" smtClean="0">
              <a:solidFill>
                <a:schemeClr val="tx1"/>
              </a:solidFill>
              <a:latin typeface="Helvetica"/>
            </a:endParaRPr>
          </a:p>
          <a:p>
            <a:pPr algn="ctr"/>
            <a:r>
              <a:rPr lang="en-US" sz="1400" dirty="0" smtClean="0">
                <a:solidFill>
                  <a:schemeClr val="tx1"/>
                </a:solidFill>
                <a:latin typeface="Helvetica"/>
              </a:rPr>
              <a:t>Reference Files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  <a:latin typeface="Helvetica"/>
              </a:rPr>
              <a:t>(.fits)</a:t>
            </a:r>
          </a:p>
          <a:p>
            <a:pPr algn="ctr"/>
            <a:endParaRPr lang="en-US" sz="1400" dirty="0" smtClean="0">
              <a:solidFill>
                <a:schemeClr val="tx1"/>
              </a:solidFill>
              <a:latin typeface="Helvetica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781800" y="4114800"/>
            <a:ext cx="1447800" cy="954107"/>
          </a:xfrm>
          <a:prstGeom prst="rect">
            <a:avLst/>
          </a:prstGeom>
          <a:solidFill>
            <a:schemeClr val="accent1">
              <a:lumMod val="90000"/>
            </a:schemeClr>
          </a:solidFill>
          <a:ln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 sz="1400" dirty="0" smtClean="0">
              <a:solidFill>
                <a:schemeClr val="tx1"/>
              </a:solidFill>
              <a:latin typeface="Helvetica"/>
            </a:endParaRPr>
          </a:p>
          <a:p>
            <a:pPr algn="ctr"/>
            <a:r>
              <a:rPr lang="en-US" sz="1400" dirty="0" smtClean="0">
                <a:solidFill>
                  <a:schemeClr val="tx1"/>
                </a:solidFill>
                <a:latin typeface="Helvetica"/>
              </a:rPr>
              <a:t>Reference Files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  <a:latin typeface="Helvetica"/>
              </a:rPr>
              <a:t>(.fits)</a:t>
            </a:r>
          </a:p>
          <a:p>
            <a:pPr algn="ctr"/>
            <a:endParaRPr lang="en-US" sz="1400" dirty="0" smtClean="0">
              <a:solidFill>
                <a:schemeClr val="tx1"/>
              </a:solidFill>
              <a:latin typeface="Helvetica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6934200" y="4267200"/>
            <a:ext cx="1447800" cy="954107"/>
          </a:xfrm>
          <a:prstGeom prst="rect">
            <a:avLst/>
          </a:prstGeom>
          <a:solidFill>
            <a:schemeClr val="accent1">
              <a:lumMod val="90000"/>
            </a:schemeClr>
          </a:solidFill>
          <a:ln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 sz="1400" dirty="0" smtClean="0">
              <a:solidFill>
                <a:schemeClr val="tx1"/>
              </a:solidFill>
              <a:latin typeface="Helvetica"/>
            </a:endParaRPr>
          </a:p>
          <a:p>
            <a:pPr algn="ctr"/>
            <a:r>
              <a:rPr lang="en-US" sz="1400" dirty="0" smtClean="0">
                <a:solidFill>
                  <a:schemeClr val="tx1"/>
                </a:solidFill>
                <a:latin typeface="Helvetica"/>
              </a:rPr>
              <a:t>Reference Files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  <a:latin typeface="Helvetica"/>
              </a:rPr>
              <a:t>(.fits)</a:t>
            </a:r>
          </a:p>
          <a:p>
            <a:pPr algn="ctr"/>
            <a:endParaRPr lang="en-US" sz="1400" dirty="0" smtClean="0">
              <a:solidFill>
                <a:schemeClr val="tx1"/>
              </a:solidFill>
              <a:latin typeface="Helvetica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7086600" y="4419600"/>
            <a:ext cx="1447800" cy="954107"/>
          </a:xfrm>
          <a:prstGeom prst="rect">
            <a:avLst/>
          </a:prstGeom>
          <a:solidFill>
            <a:schemeClr val="accent1">
              <a:lumMod val="90000"/>
            </a:schemeClr>
          </a:solidFill>
          <a:ln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 sz="1400" dirty="0" smtClean="0">
              <a:solidFill>
                <a:schemeClr val="tx1"/>
              </a:solidFill>
              <a:latin typeface="Helvetica"/>
            </a:endParaRPr>
          </a:p>
          <a:p>
            <a:pPr algn="ctr"/>
            <a:r>
              <a:rPr lang="en-US" sz="1400" dirty="0" smtClean="0">
                <a:solidFill>
                  <a:schemeClr val="tx1"/>
                </a:solidFill>
                <a:latin typeface="Helvetica"/>
              </a:rPr>
              <a:t>Reference Files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  <a:latin typeface="Helvetica"/>
              </a:rPr>
              <a:t>(.fits)</a:t>
            </a:r>
          </a:p>
          <a:p>
            <a:pPr algn="ctr"/>
            <a:endParaRPr lang="en-US" sz="1400" dirty="0" smtClean="0">
              <a:solidFill>
                <a:schemeClr val="tx1"/>
              </a:solidFill>
              <a:latin typeface="Helvetica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7239000" y="4572000"/>
            <a:ext cx="1447800" cy="954107"/>
          </a:xfrm>
          <a:prstGeom prst="rect">
            <a:avLst/>
          </a:prstGeom>
          <a:solidFill>
            <a:schemeClr val="accent1">
              <a:lumMod val="90000"/>
            </a:schemeClr>
          </a:solidFill>
          <a:ln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 sz="1400" dirty="0" smtClean="0">
              <a:solidFill>
                <a:schemeClr val="tx1"/>
              </a:solidFill>
              <a:latin typeface="Helvetica"/>
            </a:endParaRPr>
          </a:p>
          <a:p>
            <a:pPr algn="ctr"/>
            <a:r>
              <a:rPr lang="en-US" sz="1400" dirty="0" smtClean="0">
                <a:solidFill>
                  <a:schemeClr val="tx1"/>
                </a:solidFill>
                <a:latin typeface="Helvetica"/>
              </a:rPr>
              <a:t>Reference Files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  <a:latin typeface="Helvetica"/>
              </a:rPr>
              <a:t>(.fits)</a:t>
            </a:r>
          </a:p>
          <a:p>
            <a:pPr algn="ctr"/>
            <a:endParaRPr lang="en-US" sz="1400" dirty="0" smtClean="0">
              <a:solidFill>
                <a:schemeClr val="tx1"/>
              </a:solidFill>
              <a:latin typeface="Helvetica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7391400" y="4724400"/>
            <a:ext cx="1447800" cy="954107"/>
          </a:xfrm>
          <a:prstGeom prst="rect">
            <a:avLst/>
          </a:prstGeom>
          <a:solidFill>
            <a:schemeClr val="accent1">
              <a:lumMod val="90000"/>
            </a:schemeClr>
          </a:solidFill>
          <a:ln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 sz="1400" dirty="0" smtClean="0">
              <a:solidFill>
                <a:schemeClr val="tx1"/>
              </a:solidFill>
              <a:latin typeface="Helvetica"/>
            </a:endParaRPr>
          </a:p>
          <a:p>
            <a:pPr algn="ctr"/>
            <a:r>
              <a:rPr lang="en-US" sz="1400" dirty="0" smtClean="0">
                <a:solidFill>
                  <a:schemeClr val="tx1"/>
                </a:solidFill>
                <a:latin typeface="Helvetica"/>
              </a:rPr>
              <a:t>Reference Files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  <a:latin typeface="Helvetica"/>
              </a:rPr>
              <a:t>(.fits)</a:t>
            </a:r>
          </a:p>
          <a:p>
            <a:pPr algn="ctr"/>
            <a:endParaRPr lang="en-US" sz="1400" dirty="0" smtClean="0">
              <a:solidFill>
                <a:schemeClr val="tx1"/>
              </a:solidFill>
              <a:latin typeface="Helvetica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7543800" y="4876800"/>
            <a:ext cx="1447800" cy="954107"/>
          </a:xfrm>
          <a:prstGeom prst="rect">
            <a:avLst/>
          </a:prstGeom>
          <a:solidFill>
            <a:schemeClr val="accent1">
              <a:lumMod val="90000"/>
            </a:schemeClr>
          </a:solidFill>
          <a:ln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 sz="1400" dirty="0" smtClean="0">
              <a:solidFill>
                <a:schemeClr val="tx1"/>
              </a:solidFill>
              <a:latin typeface="Helvetica"/>
            </a:endParaRPr>
          </a:p>
          <a:p>
            <a:pPr algn="ctr"/>
            <a:r>
              <a:rPr lang="en-US" sz="1400" dirty="0" smtClean="0">
                <a:solidFill>
                  <a:schemeClr val="tx1"/>
                </a:solidFill>
                <a:latin typeface="Helvetica"/>
              </a:rPr>
              <a:t>Reference Files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  <a:latin typeface="Helvetica"/>
              </a:rPr>
              <a:t>(.fits)</a:t>
            </a:r>
          </a:p>
          <a:p>
            <a:pPr algn="ctr"/>
            <a:endParaRPr lang="en-US" sz="1400" dirty="0" smtClean="0">
              <a:solidFill>
                <a:schemeClr val="tx1"/>
              </a:solidFill>
              <a:latin typeface="Helvetica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6629400" y="3200400"/>
            <a:ext cx="1447800" cy="954107"/>
          </a:xfrm>
          <a:prstGeom prst="rect">
            <a:avLst/>
          </a:prstGeom>
          <a:solidFill>
            <a:schemeClr val="accent1">
              <a:lumMod val="90000"/>
            </a:schemeClr>
          </a:solidFill>
          <a:ln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 sz="1400" dirty="0" smtClean="0">
              <a:solidFill>
                <a:schemeClr val="tx1"/>
              </a:solidFill>
              <a:latin typeface="Helvetica"/>
            </a:endParaRPr>
          </a:p>
          <a:p>
            <a:pPr algn="ctr"/>
            <a:r>
              <a:rPr lang="en-US" sz="1400" dirty="0" smtClean="0">
                <a:solidFill>
                  <a:schemeClr val="tx1"/>
                </a:solidFill>
                <a:latin typeface="Helvetica"/>
              </a:rPr>
              <a:t>Reference Files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  <a:latin typeface="Helvetica"/>
              </a:rPr>
              <a:t>(.fits)</a:t>
            </a:r>
          </a:p>
          <a:p>
            <a:pPr algn="ctr"/>
            <a:endParaRPr lang="en-US" sz="1400" dirty="0" smtClean="0">
              <a:solidFill>
                <a:schemeClr val="tx1"/>
              </a:solidFill>
              <a:latin typeface="Helvetica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6781800" y="3352800"/>
            <a:ext cx="1447800" cy="954107"/>
          </a:xfrm>
          <a:prstGeom prst="rect">
            <a:avLst/>
          </a:prstGeom>
          <a:solidFill>
            <a:schemeClr val="accent1">
              <a:lumMod val="90000"/>
            </a:schemeClr>
          </a:solidFill>
          <a:ln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 sz="1400" dirty="0" smtClean="0">
              <a:solidFill>
                <a:schemeClr val="tx1"/>
              </a:solidFill>
              <a:latin typeface="Helvetica"/>
            </a:endParaRPr>
          </a:p>
          <a:p>
            <a:pPr algn="ctr"/>
            <a:r>
              <a:rPr lang="en-US" sz="1400" dirty="0" smtClean="0">
                <a:solidFill>
                  <a:schemeClr val="tx1"/>
                </a:solidFill>
                <a:latin typeface="Helvetica"/>
              </a:rPr>
              <a:t>Reference Files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  <a:latin typeface="Helvetica"/>
              </a:rPr>
              <a:t>(.fits)</a:t>
            </a:r>
          </a:p>
          <a:p>
            <a:pPr algn="ctr"/>
            <a:endParaRPr lang="en-US" sz="1400" dirty="0" smtClean="0">
              <a:solidFill>
                <a:schemeClr val="tx1"/>
              </a:solidFill>
              <a:latin typeface="Helvetica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6934200" y="3505200"/>
            <a:ext cx="1447800" cy="954107"/>
          </a:xfrm>
          <a:prstGeom prst="rect">
            <a:avLst/>
          </a:prstGeom>
          <a:solidFill>
            <a:schemeClr val="accent1">
              <a:lumMod val="90000"/>
            </a:schemeClr>
          </a:solidFill>
          <a:ln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 sz="1400" dirty="0" smtClean="0">
              <a:solidFill>
                <a:schemeClr val="tx1"/>
              </a:solidFill>
              <a:latin typeface="Helvetica"/>
            </a:endParaRPr>
          </a:p>
          <a:p>
            <a:pPr algn="ctr"/>
            <a:r>
              <a:rPr lang="en-US" sz="1400" dirty="0" smtClean="0">
                <a:solidFill>
                  <a:schemeClr val="tx1"/>
                </a:solidFill>
                <a:latin typeface="Helvetica"/>
              </a:rPr>
              <a:t>Reference Files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  <a:latin typeface="Helvetica"/>
              </a:rPr>
              <a:t>(.fits)</a:t>
            </a:r>
          </a:p>
          <a:p>
            <a:pPr algn="ctr"/>
            <a:endParaRPr lang="en-US" sz="1400" dirty="0" smtClean="0">
              <a:solidFill>
                <a:schemeClr val="tx1"/>
              </a:solidFill>
              <a:latin typeface="Helvetica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7086600" y="3657600"/>
            <a:ext cx="1447800" cy="954107"/>
          </a:xfrm>
          <a:prstGeom prst="rect">
            <a:avLst/>
          </a:prstGeom>
          <a:solidFill>
            <a:schemeClr val="accent1">
              <a:lumMod val="90000"/>
            </a:schemeClr>
          </a:solidFill>
          <a:ln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 sz="1400" dirty="0" smtClean="0">
              <a:solidFill>
                <a:schemeClr val="tx1"/>
              </a:solidFill>
              <a:latin typeface="Helvetica"/>
            </a:endParaRPr>
          </a:p>
          <a:p>
            <a:pPr algn="ctr"/>
            <a:r>
              <a:rPr lang="en-US" sz="1400" dirty="0" smtClean="0">
                <a:solidFill>
                  <a:schemeClr val="tx1"/>
                </a:solidFill>
                <a:latin typeface="Helvetica"/>
              </a:rPr>
              <a:t>Reference Files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  <a:latin typeface="Helvetica"/>
              </a:rPr>
              <a:t>(.fits)</a:t>
            </a:r>
          </a:p>
          <a:p>
            <a:pPr algn="ctr"/>
            <a:endParaRPr lang="en-US" sz="1400" dirty="0" smtClean="0">
              <a:solidFill>
                <a:schemeClr val="tx1"/>
              </a:solidFill>
              <a:latin typeface="Helvetica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7239000" y="3810000"/>
            <a:ext cx="1447800" cy="954107"/>
          </a:xfrm>
          <a:prstGeom prst="rect">
            <a:avLst/>
          </a:prstGeom>
          <a:solidFill>
            <a:schemeClr val="accent1">
              <a:lumMod val="90000"/>
            </a:schemeClr>
          </a:solidFill>
          <a:ln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 sz="1400" dirty="0" smtClean="0">
              <a:solidFill>
                <a:schemeClr val="tx1"/>
              </a:solidFill>
              <a:latin typeface="Helvetica"/>
            </a:endParaRPr>
          </a:p>
          <a:p>
            <a:pPr algn="ctr"/>
            <a:r>
              <a:rPr lang="en-US" sz="1400" dirty="0" smtClean="0">
                <a:solidFill>
                  <a:schemeClr val="tx1"/>
                </a:solidFill>
                <a:latin typeface="Helvetica"/>
              </a:rPr>
              <a:t>Reference Files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  <a:latin typeface="Helvetica"/>
              </a:rPr>
              <a:t>(.fits)</a:t>
            </a:r>
          </a:p>
          <a:p>
            <a:pPr algn="ctr"/>
            <a:endParaRPr lang="en-US" sz="1400" dirty="0" smtClean="0">
              <a:solidFill>
                <a:schemeClr val="tx1"/>
              </a:solidFill>
              <a:latin typeface="Helvetica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7391400" y="3962400"/>
            <a:ext cx="1447800" cy="954107"/>
          </a:xfrm>
          <a:prstGeom prst="rect">
            <a:avLst/>
          </a:prstGeom>
          <a:solidFill>
            <a:schemeClr val="accent1">
              <a:lumMod val="90000"/>
            </a:schemeClr>
          </a:solidFill>
          <a:ln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 sz="1400" dirty="0" smtClean="0">
              <a:solidFill>
                <a:schemeClr val="tx1"/>
              </a:solidFill>
              <a:latin typeface="Helvetica"/>
            </a:endParaRPr>
          </a:p>
          <a:p>
            <a:pPr algn="ctr"/>
            <a:r>
              <a:rPr lang="en-US" sz="1400" dirty="0" smtClean="0">
                <a:solidFill>
                  <a:schemeClr val="tx1"/>
                </a:solidFill>
                <a:latin typeface="Helvetica"/>
              </a:rPr>
              <a:t>Reference Files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  <a:latin typeface="Helvetica"/>
              </a:rPr>
              <a:t>(.fits)</a:t>
            </a:r>
          </a:p>
          <a:p>
            <a:pPr algn="ctr"/>
            <a:endParaRPr lang="en-US" sz="1400" dirty="0" smtClean="0">
              <a:solidFill>
                <a:schemeClr val="tx1"/>
              </a:solidFill>
              <a:latin typeface="Helvetica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7543800" y="4114800"/>
            <a:ext cx="1447800" cy="954107"/>
          </a:xfrm>
          <a:prstGeom prst="rect">
            <a:avLst/>
          </a:prstGeom>
          <a:solidFill>
            <a:schemeClr val="accent1">
              <a:lumMod val="90000"/>
            </a:schemeClr>
          </a:solidFill>
          <a:ln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 sz="1400" dirty="0" smtClean="0">
              <a:solidFill>
                <a:schemeClr val="tx1"/>
              </a:solidFill>
              <a:latin typeface="Helvetica"/>
            </a:endParaRPr>
          </a:p>
          <a:p>
            <a:pPr algn="ctr"/>
            <a:r>
              <a:rPr lang="en-US" sz="1400" dirty="0" smtClean="0">
                <a:solidFill>
                  <a:schemeClr val="tx1"/>
                </a:solidFill>
                <a:latin typeface="Helvetica"/>
              </a:rPr>
              <a:t>Reference Files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  <a:latin typeface="Helvetica"/>
              </a:rPr>
              <a:t>(.fits)</a:t>
            </a:r>
          </a:p>
          <a:p>
            <a:pPr algn="ctr"/>
            <a:endParaRPr lang="en-US" sz="1400" dirty="0" smtClean="0">
              <a:solidFill>
                <a:schemeClr val="tx1"/>
              </a:solidFill>
              <a:latin typeface="Helvetica"/>
            </a:endParaRPr>
          </a:p>
        </p:txBody>
      </p:sp>
      <p:cxnSp>
        <p:nvCxnSpPr>
          <p:cNvPr id="35" name="Straight Arrow Connector 34"/>
          <p:cNvCxnSpPr/>
          <p:nvPr/>
        </p:nvCxnSpPr>
        <p:spPr bwMode="auto">
          <a:xfrm>
            <a:off x="1447800" y="2133600"/>
            <a:ext cx="533400" cy="4572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6" name="Straight Arrow Connector 35"/>
          <p:cNvCxnSpPr/>
          <p:nvPr/>
        </p:nvCxnSpPr>
        <p:spPr bwMode="auto">
          <a:xfrm>
            <a:off x="2971800" y="3505200"/>
            <a:ext cx="838200" cy="6858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7" name="Straight Arrow Connector 36"/>
          <p:cNvCxnSpPr/>
          <p:nvPr/>
        </p:nvCxnSpPr>
        <p:spPr bwMode="auto">
          <a:xfrm flipV="1">
            <a:off x="5029200" y="3962400"/>
            <a:ext cx="1524000" cy="6858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8" name="TextBox 37"/>
          <p:cNvSpPr txBox="1"/>
          <p:nvPr/>
        </p:nvSpPr>
        <p:spPr>
          <a:xfrm>
            <a:off x="2987964" y="1445347"/>
            <a:ext cx="3124200" cy="248402"/>
          </a:xfrm>
          <a:prstGeom prst="rect">
            <a:avLst/>
          </a:prstGeom>
        </p:spPr>
        <p:txBody>
          <a:bodyPr wrap="square" lIns="90000" tIns="46800" rIns="90000" bIns="46800" rtlCol="0">
            <a:spAutoFit/>
          </a:bodyPr>
          <a:lstStyle/>
          <a:p>
            <a:r>
              <a:rPr lang="en-US" sz="1000" b="1" dirty="0" smtClean="0">
                <a:solidFill>
                  <a:schemeClr val="tx1"/>
                </a:solidFill>
                <a:latin typeface="Helvetica"/>
              </a:rPr>
              <a:t>Configuration entire system (versioned)   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2895600" y="2895600"/>
            <a:ext cx="2209800" cy="248402"/>
          </a:xfrm>
          <a:prstGeom prst="rect">
            <a:avLst/>
          </a:prstGeom>
        </p:spPr>
        <p:txBody>
          <a:bodyPr wrap="square" lIns="90000" tIns="46800" rIns="90000" bIns="46800" rtlCol="0">
            <a:spAutoFit/>
          </a:bodyPr>
          <a:lstStyle/>
          <a:p>
            <a:r>
              <a:rPr lang="en-US" sz="1000" b="1" dirty="0" smtClean="0">
                <a:solidFill>
                  <a:schemeClr val="tx1"/>
                </a:solidFill>
                <a:latin typeface="Helvetica"/>
              </a:rPr>
              <a:t>One per instrument (versioned) 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685800" y="4800600"/>
            <a:ext cx="2362200" cy="402291"/>
          </a:xfrm>
          <a:prstGeom prst="rect">
            <a:avLst/>
          </a:prstGeom>
        </p:spPr>
        <p:txBody>
          <a:bodyPr wrap="square" lIns="90000" tIns="46800" rIns="90000" bIns="46800" rtlCol="0">
            <a:spAutoFit/>
          </a:bodyPr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  <a:latin typeface="Helvetica"/>
              </a:rPr>
              <a:t>One per reference type (versioned)</a:t>
            </a:r>
          </a:p>
          <a:p>
            <a:pPr algn="ctr"/>
            <a:r>
              <a:rPr lang="en-US" sz="1000" b="1" dirty="0" smtClean="0">
                <a:solidFill>
                  <a:schemeClr val="tx1"/>
                </a:solidFill>
                <a:latin typeface="Helvetica"/>
              </a:rPr>
              <a:t>(~ Pipeline Step) 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5943600" y="2819400"/>
            <a:ext cx="3200400" cy="248402"/>
          </a:xfrm>
          <a:prstGeom prst="rect">
            <a:avLst/>
          </a:prstGeom>
        </p:spPr>
        <p:txBody>
          <a:bodyPr wrap="square" lIns="90000" tIns="46800" rIns="90000" bIns="46800" rtlCol="0">
            <a:spAutoFit/>
          </a:bodyPr>
          <a:lstStyle/>
          <a:p>
            <a:r>
              <a:rPr lang="en-US" sz="1000" b="1" dirty="0" smtClean="0">
                <a:solidFill>
                  <a:schemeClr val="tx1"/>
                </a:solidFill>
                <a:latin typeface="Helvetica"/>
              </a:rPr>
              <a:t>One per instrument configuration (often dated) </a:t>
            </a:r>
          </a:p>
        </p:txBody>
      </p:sp>
      <p:sp>
        <p:nvSpPr>
          <p:cNvPr id="42" name="Rectangle 41"/>
          <p:cNvSpPr/>
          <p:nvPr/>
        </p:nvSpPr>
        <p:spPr>
          <a:xfrm>
            <a:off x="3657600" y="4876800"/>
            <a:ext cx="1447800" cy="73866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Helvetica"/>
              </a:rPr>
              <a:t>Reference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  <a:latin typeface="Helvetica"/>
              </a:rPr>
              <a:t>Type Mapping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  <a:latin typeface="Helvetica"/>
              </a:rPr>
              <a:t>(.map)</a:t>
            </a:r>
          </a:p>
        </p:txBody>
      </p:sp>
      <p:sp>
        <p:nvSpPr>
          <p:cNvPr id="43" name="Rectangle 42"/>
          <p:cNvSpPr/>
          <p:nvPr/>
        </p:nvSpPr>
        <p:spPr>
          <a:xfrm>
            <a:off x="3810000" y="5029200"/>
            <a:ext cx="1447800" cy="73866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Helvetica"/>
              </a:rPr>
              <a:t>Reference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  <a:latin typeface="Helvetica"/>
              </a:rPr>
              <a:t>Type Mapping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  <a:latin typeface="Helvetica"/>
              </a:rPr>
              <a:t>(.map)</a:t>
            </a:r>
          </a:p>
        </p:txBody>
      </p:sp>
      <p:sp>
        <p:nvSpPr>
          <p:cNvPr id="44" name="Rectangle 43"/>
          <p:cNvSpPr/>
          <p:nvPr/>
        </p:nvSpPr>
        <p:spPr>
          <a:xfrm>
            <a:off x="3962400" y="5181600"/>
            <a:ext cx="1447800" cy="73866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Helvetica"/>
              </a:rPr>
              <a:t>Reference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  <a:latin typeface="Helvetica"/>
              </a:rPr>
              <a:t>Type Mapping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  <a:latin typeface="Helvetica"/>
              </a:rPr>
              <a:t>(.map)</a:t>
            </a:r>
          </a:p>
        </p:txBody>
      </p:sp>
      <p:sp>
        <p:nvSpPr>
          <p:cNvPr id="45" name="Rectangle 44"/>
          <p:cNvSpPr/>
          <p:nvPr/>
        </p:nvSpPr>
        <p:spPr>
          <a:xfrm>
            <a:off x="4114800" y="5410200"/>
            <a:ext cx="1447800" cy="73866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Helvetica"/>
              </a:rPr>
              <a:t>Reference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  <a:latin typeface="Helvetica"/>
              </a:rPr>
              <a:t>Type Mapping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  <a:latin typeface="Helvetica"/>
              </a:rPr>
              <a:t>(.rmap)</a:t>
            </a:r>
          </a:p>
        </p:txBody>
      </p:sp>
    </p:spTree>
    <p:extLst>
      <p:ext uri="{BB962C8B-B14F-4D97-AF65-F5344CB8AC3E}">
        <p14:creationId xmlns:p14="http://schemas.microsoft.com/office/powerpoint/2010/main" val="39718489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capabilities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Delivery of reference file does not trigger use in operational pipeline</a:t>
            </a:r>
          </a:p>
          <a:p>
            <a:r>
              <a:rPr lang="en-US" dirty="0"/>
              <a:t>Possible to test new rules and reference files before using in operational pipeline</a:t>
            </a:r>
          </a:p>
          <a:p>
            <a:r>
              <a:rPr lang="en-US" dirty="0"/>
              <a:t>Can support multiple rules configurations.</a:t>
            </a:r>
          </a:p>
          <a:p>
            <a:r>
              <a:rPr lang="en-US" dirty="0"/>
              <a:t>Can recreate previous recommendations from any time</a:t>
            </a:r>
          </a:p>
          <a:p>
            <a:r>
              <a:rPr lang="en-US" dirty="0"/>
              <a:t>More streamlined interface for submitting reference files and rules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86931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Completed Builds 1 &amp;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/>
              <a:t>Build-1  (</a:t>
            </a:r>
            <a:r>
              <a:rPr lang="en-US" sz="1400" dirty="0">
                <a:solidFill>
                  <a:srgbClr val="008000"/>
                </a:solidFill>
              </a:rPr>
              <a:t>January 2012</a:t>
            </a:r>
            <a:r>
              <a:rPr lang="en-US" sz="1600" dirty="0"/>
              <a:t>) </a:t>
            </a:r>
            <a:r>
              <a:rPr lang="en-US" sz="1600" dirty="0">
                <a:solidFill>
                  <a:srgbClr val="3366FF"/>
                </a:solidFill>
              </a:rPr>
              <a:t>Basic </a:t>
            </a:r>
            <a:r>
              <a:rPr lang="en-US" sz="1600" dirty="0" err="1">
                <a:solidFill>
                  <a:srgbClr val="3366FF"/>
                </a:solidFill>
              </a:rPr>
              <a:t>bestref</a:t>
            </a:r>
            <a:r>
              <a:rPr lang="en-US" sz="1600" dirty="0">
                <a:solidFill>
                  <a:srgbClr val="3366FF"/>
                </a:solidFill>
              </a:rPr>
              <a:t> functionality</a:t>
            </a:r>
          </a:p>
          <a:p>
            <a:pPr lvl="1"/>
            <a:r>
              <a:rPr lang="en-US" sz="1600" dirty="0"/>
              <a:t>Core best references library</a:t>
            </a:r>
          </a:p>
          <a:p>
            <a:r>
              <a:rPr lang="en-US" sz="1600" dirty="0"/>
              <a:t>Build-2 (</a:t>
            </a:r>
            <a:r>
              <a:rPr lang="en-US" sz="1400" dirty="0">
                <a:solidFill>
                  <a:srgbClr val="008000"/>
                </a:solidFill>
              </a:rPr>
              <a:t>September, November 2012</a:t>
            </a:r>
            <a:r>
              <a:rPr lang="en-US" sz="1600" dirty="0"/>
              <a:t>) </a:t>
            </a:r>
            <a:r>
              <a:rPr lang="en-US" sz="1600" dirty="0">
                <a:solidFill>
                  <a:srgbClr val="3366FF"/>
                </a:solidFill>
              </a:rPr>
              <a:t>Initial user interface for submission</a:t>
            </a:r>
          </a:p>
          <a:p>
            <a:pPr lvl="1"/>
            <a:r>
              <a:rPr lang="en-US" sz="1600" dirty="0"/>
              <a:t>Integration with STPIPE</a:t>
            </a:r>
          </a:p>
          <a:p>
            <a:pPr lvl="1"/>
            <a:r>
              <a:rPr lang="en-US" sz="1600" dirty="0"/>
              <a:t>JWST build-1 rules and references</a:t>
            </a:r>
          </a:p>
          <a:p>
            <a:pPr lvl="1"/>
            <a:r>
              <a:rPr lang="en-US" sz="1600" dirty="0"/>
              <a:t>HST rules generation and test (for now)</a:t>
            </a:r>
          </a:p>
          <a:p>
            <a:pPr lvl="1"/>
            <a:r>
              <a:rPr lang="en-US" sz="1600" dirty="0"/>
              <a:t>HST file certification</a:t>
            </a:r>
          </a:p>
          <a:p>
            <a:pPr lvl="1"/>
            <a:r>
              <a:rPr lang="en-US" sz="1600" dirty="0"/>
              <a:t>File browsing</a:t>
            </a:r>
          </a:p>
          <a:p>
            <a:pPr lvl="1"/>
            <a:r>
              <a:rPr lang="en-US" sz="1600" dirty="0"/>
              <a:t>File differencing</a:t>
            </a:r>
          </a:p>
          <a:p>
            <a:pPr lvl="1"/>
            <a:r>
              <a:rPr lang="en-US" sz="1600" dirty="0"/>
              <a:t>Web Best Reference prototypes</a:t>
            </a:r>
          </a:p>
          <a:p>
            <a:pPr lvl="1"/>
            <a:r>
              <a:rPr lang="en-US" sz="1600" dirty="0"/>
              <a:t>Simple File Submission </a:t>
            </a:r>
          </a:p>
          <a:p>
            <a:pPr lvl="1"/>
            <a:r>
              <a:rPr lang="en-US" sz="1600" dirty="0"/>
              <a:t>Batch File Submission (prototype,  needs generalization)</a:t>
            </a:r>
          </a:p>
          <a:p>
            <a:pPr lvl="1"/>
            <a:r>
              <a:rPr lang="en-US" sz="1600" dirty="0"/>
              <a:t>Automatic Instrument, Pipeline Context Updates</a:t>
            </a:r>
          </a:p>
          <a:p>
            <a:pPr lvl="1"/>
            <a:r>
              <a:rPr lang="en-US" sz="1600" dirty="0"/>
              <a:t>Reference File Retrieval Service</a:t>
            </a:r>
          </a:p>
        </p:txBody>
      </p:sp>
    </p:spTree>
    <p:extLst>
      <p:ext uri="{BB962C8B-B14F-4D97-AF65-F5344CB8AC3E}">
        <p14:creationId xmlns:p14="http://schemas.microsoft.com/office/powerpoint/2010/main" val="18581248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Future Builds 3 &amp;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400" dirty="0"/>
              <a:t>Build-3  </a:t>
            </a:r>
            <a:r>
              <a:rPr lang="en-US" sz="1200" dirty="0"/>
              <a:t>(</a:t>
            </a:r>
            <a:r>
              <a:rPr lang="en-US" sz="1200" dirty="0">
                <a:solidFill>
                  <a:srgbClr val="008000"/>
                </a:solidFill>
              </a:rPr>
              <a:t>January 2013</a:t>
            </a:r>
            <a:r>
              <a:rPr lang="en-US" sz="1200" dirty="0"/>
              <a:t>) </a:t>
            </a:r>
            <a:r>
              <a:rPr lang="en-US" sz="1400" dirty="0">
                <a:solidFill>
                  <a:srgbClr val="3366FF"/>
                </a:solidFill>
              </a:rPr>
              <a:t>Revised user interface</a:t>
            </a:r>
            <a:endParaRPr lang="en-US" sz="1200" dirty="0">
              <a:solidFill>
                <a:srgbClr val="3366FF"/>
              </a:solidFill>
            </a:endParaRPr>
          </a:p>
          <a:p>
            <a:pPr lvl="1"/>
            <a:r>
              <a:rPr lang="en-US" sz="1400" dirty="0"/>
              <a:t>Web</a:t>
            </a:r>
            <a:endParaRPr lang="en-US" sz="1200" dirty="0"/>
          </a:p>
          <a:p>
            <a:pPr lvl="2"/>
            <a:r>
              <a:rPr lang="en-US" sz="1200" dirty="0"/>
              <a:t>Generalization of automatic rules updates to more Selector types.</a:t>
            </a:r>
          </a:p>
          <a:p>
            <a:pPr lvl="2"/>
            <a:r>
              <a:rPr lang="en-US" sz="1200" dirty="0"/>
              <a:t>Build-2 fixes and enhancements from feedback</a:t>
            </a:r>
          </a:p>
          <a:p>
            <a:r>
              <a:rPr lang="en-US" sz="1400" dirty="0"/>
              <a:t>Build-4  (</a:t>
            </a:r>
            <a:r>
              <a:rPr lang="en-US" sz="1200" dirty="0">
                <a:solidFill>
                  <a:srgbClr val="008000"/>
                </a:solidFill>
              </a:rPr>
              <a:t>April 2013</a:t>
            </a:r>
            <a:r>
              <a:rPr lang="en-US" sz="1400" dirty="0"/>
              <a:t>) </a:t>
            </a:r>
            <a:r>
              <a:rPr lang="en-US" sz="1400" dirty="0">
                <a:solidFill>
                  <a:srgbClr val="3366FF"/>
                </a:solidFill>
              </a:rPr>
              <a:t>Needed utilities</a:t>
            </a:r>
          </a:p>
          <a:p>
            <a:pPr lvl="1"/>
            <a:r>
              <a:rPr lang="en-US" sz="1400" dirty="0"/>
              <a:t>Web</a:t>
            </a:r>
          </a:p>
          <a:p>
            <a:pPr lvl="2"/>
            <a:r>
              <a:rPr lang="en-US" sz="1200" dirty="0">
                <a:solidFill>
                  <a:srgbClr val="CC0000"/>
                </a:solidFill>
              </a:rPr>
              <a:t>DMS-535</a:t>
            </a:r>
            <a:r>
              <a:rPr lang="en-US" sz="1200" dirty="0"/>
              <a:t> Ensure all files archived before use allowed </a:t>
            </a:r>
          </a:p>
          <a:p>
            <a:pPr lvl="2"/>
            <a:r>
              <a:rPr lang="en-US" sz="1200" dirty="0">
                <a:solidFill>
                  <a:srgbClr val="CC0000"/>
                </a:solidFill>
              </a:rPr>
              <a:t>DMS-540 </a:t>
            </a:r>
            <a:r>
              <a:rPr lang="en-US" sz="1200" dirty="0"/>
              <a:t>Web interface for querying what the best reference files are</a:t>
            </a:r>
          </a:p>
          <a:p>
            <a:pPr lvl="3"/>
            <a:r>
              <a:rPr lang="en-US" sz="1000" dirty="0">
                <a:solidFill>
                  <a:srgbClr val="3366FF"/>
                </a:solidFill>
              </a:rPr>
              <a:t>Dataset Best References,  Explore Best References</a:t>
            </a:r>
            <a:endParaRPr lang="en-US" sz="1000" dirty="0"/>
          </a:p>
          <a:p>
            <a:pPr lvl="1"/>
            <a:r>
              <a:rPr lang="en-US" sz="1400" dirty="0"/>
              <a:t>Command line </a:t>
            </a:r>
          </a:p>
          <a:p>
            <a:pPr lvl="2"/>
            <a:r>
              <a:rPr lang="en-US" sz="1200" dirty="0">
                <a:solidFill>
                  <a:srgbClr val="CC0000"/>
                </a:solidFill>
              </a:rPr>
              <a:t>DMS-545 </a:t>
            </a:r>
            <a:r>
              <a:rPr lang="en-US" sz="1200" dirty="0"/>
              <a:t>Show where in list of data sets which will use different reference file due to change in rules  (</a:t>
            </a:r>
            <a:r>
              <a:rPr lang="en-US" sz="1200" dirty="0" err="1">
                <a:solidFill>
                  <a:srgbClr val="3366FF"/>
                </a:solidFill>
              </a:rPr>
              <a:t>crds.file_bestrefs</a:t>
            </a:r>
            <a:r>
              <a:rPr lang="en-US" sz="1200" dirty="0"/>
              <a:t>)</a:t>
            </a:r>
          </a:p>
          <a:p>
            <a:pPr lvl="2"/>
            <a:r>
              <a:rPr lang="en-US" sz="1200" dirty="0">
                <a:solidFill>
                  <a:srgbClr val="CC0000"/>
                </a:solidFill>
              </a:rPr>
              <a:t>DMS-547 </a:t>
            </a:r>
            <a:r>
              <a:rPr lang="en-US" sz="1200" dirty="0"/>
              <a:t>Tool to show active reference files in use for given context(s)   (</a:t>
            </a:r>
            <a:r>
              <a:rPr lang="en-US" sz="1200" dirty="0" err="1">
                <a:solidFill>
                  <a:srgbClr val="3366FF"/>
                </a:solidFill>
              </a:rPr>
              <a:t>crds.list</a:t>
            </a:r>
            <a:r>
              <a:rPr lang="en-US" sz="1200" dirty="0"/>
              <a:t>)</a:t>
            </a:r>
          </a:p>
          <a:p>
            <a:pPr lvl="2"/>
            <a:r>
              <a:rPr lang="en-US" sz="1200" dirty="0">
                <a:solidFill>
                  <a:srgbClr val="CC0000"/>
                </a:solidFill>
              </a:rPr>
              <a:t>DMS-548 </a:t>
            </a:r>
            <a:r>
              <a:rPr lang="en-US" sz="1200" dirty="0"/>
              <a:t>Tool to show active files associated with specific instrument modes   (</a:t>
            </a:r>
            <a:r>
              <a:rPr lang="en-US" sz="1200" dirty="0" err="1"/>
              <a:t>crds.list</a:t>
            </a:r>
            <a:r>
              <a:rPr lang="en-US" sz="1200" dirty="0"/>
              <a:t>)</a:t>
            </a:r>
          </a:p>
          <a:p>
            <a:pPr lvl="2"/>
            <a:r>
              <a:rPr lang="en-US" sz="1200" dirty="0">
                <a:solidFill>
                  <a:srgbClr val="CC0000"/>
                </a:solidFill>
              </a:rPr>
              <a:t>HST-1</a:t>
            </a:r>
            <a:r>
              <a:rPr lang="en-US" sz="1200" dirty="0"/>
              <a:t> Detect file reversions on context change and supply warning   (</a:t>
            </a:r>
            <a:r>
              <a:rPr lang="en-US" sz="1200" dirty="0" err="1"/>
              <a:t>crds.reversions</a:t>
            </a:r>
            <a:r>
              <a:rPr lang="en-US" sz="1200" dirty="0"/>
              <a:t>)</a:t>
            </a:r>
          </a:p>
          <a:p>
            <a:pPr lvl="2"/>
            <a:r>
              <a:rPr lang="en-US" sz="1200" dirty="0">
                <a:solidFill>
                  <a:srgbClr val="CC0000"/>
                </a:solidFill>
              </a:rPr>
              <a:t>HST-2</a:t>
            </a:r>
            <a:r>
              <a:rPr lang="en-US" sz="1200" dirty="0"/>
              <a:t> Update local reference file directories with those needed by a context (or list of contexts)  (</a:t>
            </a:r>
            <a:r>
              <a:rPr lang="en-US" sz="1200" dirty="0" err="1">
                <a:solidFill>
                  <a:srgbClr val="3366FF"/>
                </a:solidFill>
              </a:rPr>
              <a:t>crds.sync</a:t>
            </a:r>
            <a:r>
              <a:rPr lang="en-US" sz="1200" dirty="0"/>
              <a:t>) </a:t>
            </a:r>
          </a:p>
          <a:p>
            <a:pPr lvl="2"/>
            <a:r>
              <a:rPr lang="en-US" sz="1200" dirty="0">
                <a:solidFill>
                  <a:srgbClr val="CC0000"/>
                </a:solidFill>
              </a:rPr>
              <a:t>HST-4</a:t>
            </a:r>
            <a:r>
              <a:rPr lang="en-US" sz="1200" dirty="0"/>
              <a:t> Detect when new rule file doesn't cover modes covered in previous rule file </a:t>
            </a:r>
          </a:p>
          <a:p>
            <a:pPr lvl="2"/>
            <a:r>
              <a:rPr lang="en-US" sz="1200" dirty="0">
                <a:solidFill>
                  <a:srgbClr val="CC0000"/>
                </a:solidFill>
              </a:rPr>
              <a:t>HST-15 </a:t>
            </a:r>
            <a:r>
              <a:rPr lang="en-US" sz="1200" dirty="0"/>
              <a:t>Reject rules files with duplicate selection criteria for different files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21613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1063</Words>
  <Application>Microsoft Macintosh PowerPoint</Application>
  <PresentationFormat>On-screen Show (4:3)</PresentationFormat>
  <Paragraphs>190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Everything you need to know about the  Calibration Reference Data System in 10 minutes</vt:lpstr>
      <vt:lpstr>What is it?</vt:lpstr>
      <vt:lpstr>Example Rules File</vt:lpstr>
      <vt:lpstr>CRDS Rules File Hierarchy</vt:lpstr>
      <vt:lpstr>New capabilities</vt:lpstr>
      <vt:lpstr>Completed Builds 1 &amp; 2</vt:lpstr>
      <vt:lpstr>Future Builds 3 &amp; 4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Anton Koekemoer</dc:creator>
  <cp:lastModifiedBy>Perry  Greenfield</cp:lastModifiedBy>
  <cp:revision>8</cp:revision>
  <dcterms:created xsi:type="dcterms:W3CDTF">2012-11-14T14:33:06Z</dcterms:created>
  <dcterms:modified xsi:type="dcterms:W3CDTF">2012-11-20T22:15:16Z</dcterms:modified>
</cp:coreProperties>
</file>