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FFE8"/>
    <a:srgbClr val="E5FFE3"/>
    <a:srgbClr val="E6FF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3" d="100"/>
          <a:sy n="133" d="100"/>
        </p:scale>
        <p:origin x="-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0E7510-6E08-984F-9E41-B83C4DBE05C0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093D1-AC22-874A-B2FA-42FB574DA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76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8818" y="1395412"/>
            <a:ext cx="7409381" cy="1470025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1184" y="3009899"/>
            <a:ext cx="6041216" cy="222743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3906" y="1957295"/>
            <a:ext cx="866588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EEFFE8"/>
                </a:solidFill>
                <a:latin typeface="Abadi MT Condensed Extra Bold"/>
                <a:cs typeface="Abadi MT Condensed Extra Bold"/>
              </a:rPr>
              <a:t>Nov 26 2012</a:t>
            </a:r>
            <a:endParaRPr lang="en-US" sz="1400" dirty="0">
              <a:solidFill>
                <a:srgbClr val="EEFFE8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08473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95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6182" y="274638"/>
            <a:ext cx="5440817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9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3906" y="1957295"/>
            <a:ext cx="866588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EEFFE8"/>
                </a:solidFill>
                <a:latin typeface="Abadi MT Condensed Extra Bold"/>
                <a:cs typeface="Abadi MT Condensed Extra Bold"/>
              </a:rPr>
              <a:t>Nov 26 2012</a:t>
            </a:r>
            <a:endParaRPr lang="en-US" sz="1400" dirty="0">
              <a:solidFill>
                <a:srgbClr val="EEFFE8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27284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705" y="4406900"/>
            <a:ext cx="740400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0705" y="2906713"/>
            <a:ext cx="7404008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3906" y="1957295"/>
            <a:ext cx="866588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EEFFE8"/>
                </a:solidFill>
                <a:latin typeface="Abadi MT Condensed Extra Bold"/>
                <a:cs typeface="Abadi MT Condensed Extra Bold"/>
              </a:rPr>
              <a:t>Nov 26 2012</a:t>
            </a:r>
            <a:endParaRPr lang="en-US" sz="1400" dirty="0">
              <a:solidFill>
                <a:srgbClr val="EEFFE8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71893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9364" y="1600200"/>
            <a:ext cx="3651915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96" y="1600200"/>
            <a:ext cx="3651203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23906" y="1957295"/>
            <a:ext cx="866588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EEFFE8"/>
                </a:solidFill>
                <a:latin typeface="Abadi MT Condensed Extra Bold"/>
                <a:cs typeface="Abadi MT Condensed Extra Bold"/>
              </a:rPr>
              <a:t>Nov 26 2012</a:t>
            </a:r>
            <a:endParaRPr lang="en-US" sz="1400" dirty="0">
              <a:solidFill>
                <a:srgbClr val="EEFFE8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9605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364" y="1535113"/>
            <a:ext cx="36519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9363" y="2174874"/>
            <a:ext cx="3651915" cy="4181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97" y="1535113"/>
            <a:ext cx="365120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5597" y="2174875"/>
            <a:ext cx="3651203" cy="41814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23906" y="1957295"/>
            <a:ext cx="866588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EEFFE8"/>
                </a:solidFill>
                <a:latin typeface="Abadi MT Condensed Extra Bold"/>
                <a:cs typeface="Abadi MT Condensed Extra Bold"/>
              </a:rPr>
              <a:t>Nov 26 2012</a:t>
            </a:r>
            <a:endParaRPr lang="en-US" sz="1400" dirty="0">
              <a:solidFill>
                <a:srgbClr val="EEFFE8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131368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42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53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320" y="273050"/>
            <a:ext cx="313382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1641" y="273050"/>
            <a:ext cx="4365157" cy="60833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8320" y="1435100"/>
            <a:ext cx="3133822" cy="4921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AB531-F53D-5042-AFEC-7279F3F47FE9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217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9364" y="274638"/>
            <a:ext cx="7587435" cy="1143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364" y="1600201"/>
            <a:ext cx="7587435" cy="475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AB531-F53D-5042-AFEC-7279F3F47FE9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8E720-E040-A24E-9FF3-C42F410783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3906" y="1957295"/>
            <a:ext cx="866588" cy="52322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EEFFE8"/>
                </a:solidFill>
                <a:latin typeface="Abadi MT Condensed Extra Bold"/>
                <a:cs typeface="Abadi MT Condensed Extra Bold"/>
              </a:rPr>
              <a:t>Nov 26 2012</a:t>
            </a:r>
            <a:endParaRPr lang="en-US" sz="1400" dirty="0">
              <a:solidFill>
                <a:srgbClr val="EEFFE8"/>
              </a:solidFill>
              <a:latin typeface="Abadi MT Condensed Extra Bold"/>
              <a:cs typeface="Abadi MT Condensed Extra Bold"/>
            </a:endParaRPr>
          </a:p>
        </p:txBody>
      </p:sp>
    </p:spTree>
    <p:extLst>
      <p:ext uri="{BB962C8B-B14F-4D97-AF65-F5344CB8AC3E}">
        <p14:creationId xmlns:p14="http://schemas.microsoft.com/office/powerpoint/2010/main" val="387136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118" y="1395412"/>
            <a:ext cx="8236881" cy="1470025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Science From Big </a:t>
            </a:r>
            <a:r>
              <a:rPr lang="en-US" sz="4000" dirty="0" smtClean="0"/>
              <a:t>Data: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Large Scale Data Initiative at </a:t>
            </a:r>
            <a:r>
              <a:rPr lang="en-US" sz="4000" dirty="0" err="1"/>
              <a:t>STScI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1184" y="3575538"/>
            <a:ext cx="6041216" cy="1661792"/>
          </a:xfrm>
        </p:spPr>
        <p:txBody>
          <a:bodyPr/>
          <a:lstStyle/>
          <a:p>
            <a:r>
              <a:rPr lang="en-US" dirty="0"/>
              <a:t>Steve Murray</a:t>
            </a:r>
          </a:p>
          <a:p>
            <a:r>
              <a:rPr lang="en-US" dirty="0"/>
              <a:t>Nov 26,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38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WG originally organized by Jean-Rene Roy over the summer</a:t>
            </a:r>
          </a:p>
          <a:p>
            <a:r>
              <a:rPr lang="en-US" dirty="0"/>
              <a:t>Developed Terms of Reference for the WG leading to a ‘white paper’ on the issues associated with doing science from very large data sets</a:t>
            </a:r>
          </a:p>
          <a:p>
            <a:r>
              <a:rPr lang="en-US" dirty="0" err="1"/>
              <a:t>STScI</a:t>
            </a:r>
            <a:r>
              <a:rPr lang="en-US" dirty="0"/>
              <a:t> Large Data Initiative to </a:t>
            </a:r>
            <a:r>
              <a:rPr lang="en-US" dirty="0" smtClean="0"/>
              <a:t>explore how to leverage expertise at </a:t>
            </a:r>
            <a:r>
              <a:rPr lang="en-US" dirty="0" err="1" smtClean="0"/>
              <a:t>STScI</a:t>
            </a:r>
            <a:r>
              <a:rPr lang="en-US" dirty="0" smtClean="0"/>
              <a:t> in dealing </a:t>
            </a:r>
            <a:r>
              <a:rPr lang="en-US" dirty="0"/>
              <a:t>with large data </a:t>
            </a:r>
            <a:r>
              <a:rPr lang="en-US" dirty="0" smtClean="0"/>
              <a:t>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888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STScI</a:t>
            </a:r>
            <a:r>
              <a:rPr lang="en-US" dirty="0"/>
              <a:t> Large Data Initiative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Stephen Murray Project Scientist</a:t>
            </a:r>
          </a:p>
          <a:p>
            <a:r>
              <a:rPr lang="en-US" dirty="0"/>
              <a:t>Anton Koekemoer Deputy Project Scientist</a:t>
            </a:r>
          </a:p>
          <a:p>
            <a:r>
              <a:rPr lang="en-US" dirty="0"/>
              <a:t>Working Group:</a:t>
            </a:r>
          </a:p>
          <a:p>
            <a:pPr lvl="1"/>
            <a:r>
              <a:rPr lang="en-US" dirty="0"/>
              <a:t>F. </a:t>
            </a:r>
            <a:r>
              <a:rPr lang="en-US" dirty="0" err="1"/>
              <a:t>Boffi</a:t>
            </a:r>
            <a:r>
              <a:rPr lang="en-US" dirty="0"/>
              <a:t>, C. Christian, A. Conti, G. Greene, R. </a:t>
            </a:r>
            <a:r>
              <a:rPr lang="en-US" dirty="0" err="1"/>
              <a:t>Hanisch</a:t>
            </a:r>
            <a:r>
              <a:rPr lang="en-US" dirty="0"/>
              <a:t>, H. </a:t>
            </a:r>
            <a:r>
              <a:rPr lang="en-US" dirty="0" err="1"/>
              <a:t>Jenker</a:t>
            </a:r>
            <a:r>
              <a:rPr lang="en-US" dirty="0"/>
              <a:t>, D. </a:t>
            </a:r>
            <a:r>
              <a:rPr lang="en-US" dirty="0" err="1"/>
              <a:t>Liska</a:t>
            </a:r>
            <a:r>
              <a:rPr lang="en-US" dirty="0"/>
              <a:t>, S. </a:t>
            </a:r>
            <a:r>
              <a:rPr lang="en-US" dirty="0" err="1"/>
              <a:t>Lubow</a:t>
            </a:r>
            <a:r>
              <a:rPr lang="en-US" dirty="0"/>
              <a:t>, P. Mishra, A. Rest, R. White</a:t>
            </a:r>
          </a:p>
          <a:p>
            <a:r>
              <a:rPr lang="en-US" dirty="0"/>
              <a:t>First meeting </a:t>
            </a:r>
            <a:r>
              <a:rPr lang="en-US" dirty="0" smtClean="0"/>
              <a:t>November </a:t>
            </a:r>
            <a:r>
              <a:rPr lang="en-US" dirty="0"/>
              <a:t>12, </a:t>
            </a:r>
            <a:r>
              <a:rPr lang="en-US" dirty="0" smtClean="0"/>
              <a:t>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412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STScI</a:t>
            </a:r>
            <a:r>
              <a:rPr lang="en-US" dirty="0"/>
              <a:t> Large Data Initiative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White Paper as outlined in Terms of Reference</a:t>
            </a:r>
          </a:p>
          <a:p>
            <a:r>
              <a:rPr lang="en-US" sz="2800" dirty="0"/>
              <a:t>Partnership with JHU/A. </a:t>
            </a:r>
            <a:r>
              <a:rPr lang="en-US" sz="2800" dirty="0" err="1"/>
              <a:t>Szalay</a:t>
            </a:r>
            <a:endParaRPr lang="en-US" sz="2800" dirty="0"/>
          </a:p>
          <a:p>
            <a:r>
              <a:rPr lang="en-US" sz="2800" dirty="0"/>
              <a:t>Community outreach for other partners and collaborators</a:t>
            </a:r>
          </a:p>
          <a:p>
            <a:r>
              <a:rPr lang="en-US" sz="2800" dirty="0"/>
              <a:t>Use of </a:t>
            </a:r>
            <a:r>
              <a:rPr lang="en-US" sz="2800" dirty="0" err="1"/>
              <a:t>PanSTARRS</a:t>
            </a:r>
            <a:r>
              <a:rPr lang="en-US" sz="2800" dirty="0"/>
              <a:t> as </a:t>
            </a:r>
            <a:r>
              <a:rPr lang="en-US" sz="2800" dirty="0" err="1"/>
              <a:t>testbed</a:t>
            </a:r>
            <a:r>
              <a:rPr lang="en-US" sz="2800" dirty="0"/>
              <a:t> for Big Data project in near term (6-9 months). Several specific ideas being evaluated by task groups</a:t>
            </a:r>
          </a:p>
          <a:p>
            <a:pPr lvl="1"/>
            <a:r>
              <a:rPr lang="en-US" sz="2400" dirty="0"/>
              <a:t>Image Construction</a:t>
            </a:r>
          </a:p>
          <a:p>
            <a:pPr lvl="1"/>
            <a:r>
              <a:rPr lang="en-US" sz="2400" dirty="0"/>
              <a:t>Source Detection and Cataloging</a:t>
            </a:r>
          </a:p>
          <a:p>
            <a:pPr lvl="1"/>
            <a:r>
              <a:rPr lang="en-US" sz="2400" dirty="0"/>
              <a:t>Database Discovery </a:t>
            </a:r>
            <a:r>
              <a:rPr lang="en-US" sz="2400" dirty="0" smtClean="0"/>
              <a:t>Potential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6338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Future: Community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508" y="1600201"/>
            <a:ext cx="7992198" cy="4756150"/>
          </a:xfrm>
        </p:spPr>
        <p:txBody>
          <a:bodyPr/>
          <a:lstStyle/>
          <a:p>
            <a:r>
              <a:rPr lang="en-US" dirty="0" smtClean="0"/>
              <a:t>Aim to involve community at all levels (</a:t>
            </a:r>
            <a:r>
              <a:rPr lang="en-US" dirty="0" err="1" smtClean="0"/>
              <a:t>incl</a:t>
            </a:r>
            <a:r>
              <a:rPr lang="en-US" dirty="0" smtClean="0"/>
              <a:t> small-scale teams through to large surveys):</a:t>
            </a:r>
          </a:p>
          <a:p>
            <a:pPr lvl="1"/>
            <a:r>
              <a:rPr lang="en-US" dirty="0" smtClean="0"/>
              <a:t>determine how best to achieve additional science from large datasets</a:t>
            </a:r>
          </a:p>
          <a:p>
            <a:pPr lvl="1"/>
            <a:r>
              <a:rPr lang="en-US" dirty="0" smtClean="0"/>
              <a:t>may involve </a:t>
            </a:r>
            <a:r>
              <a:rPr lang="en-US" dirty="0" err="1" smtClean="0"/>
              <a:t>townhall</a:t>
            </a:r>
            <a:r>
              <a:rPr lang="en-US" dirty="0" smtClean="0"/>
              <a:t> meetings, workshops, other events to include community</a:t>
            </a:r>
          </a:p>
          <a:p>
            <a:r>
              <a:rPr lang="en-US" dirty="0" smtClean="0"/>
              <a:t>Ultimate goal is to continue making it as easy as possible to do new science on all scales, as we move into the era of large datasets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006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1931</TotalTime>
  <Words>269</Words>
  <Application>Microsoft Macintosh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Science From Big Data: Large Scale Data Initiative at STScI</vt:lpstr>
      <vt:lpstr>Working Group</vt:lpstr>
      <vt:lpstr>STScI Large Data Initiative</vt:lpstr>
      <vt:lpstr>STScI Large Data Initiative Plans</vt:lpstr>
      <vt:lpstr>Future: Community Involvement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 Koekemoer</dc:creator>
  <cp:lastModifiedBy>Anton Koekemoer</cp:lastModifiedBy>
  <cp:revision>76</cp:revision>
  <dcterms:created xsi:type="dcterms:W3CDTF">2012-11-14T14:33:06Z</dcterms:created>
  <dcterms:modified xsi:type="dcterms:W3CDTF">2012-11-26T19:14:43Z</dcterms:modified>
</cp:coreProperties>
</file>