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FFE8"/>
    <a:srgbClr val="E5FFE3"/>
    <a:srgbClr val="E6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90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7510-6E08-984F-9E41-B83C4DBE05C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093D1-AC22-874A-B2FA-42FB574D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818" y="1395412"/>
            <a:ext cx="7409381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184" y="3009899"/>
            <a:ext cx="6041216" cy="22274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182" y="274638"/>
            <a:ext cx="544081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05" y="4406900"/>
            <a:ext cx="74040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705" y="2906713"/>
            <a:ext cx="740400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9364" y="1600200"/>
            <a:ext cx="365191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96" y="1600200"/>
            <a:ext cx="3651203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364" y="1535113"/>
            <a:ext cx="3651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9363" y="2174874"/>
            <a:ext cx="3651915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97" y="1535113"/>
            <a:ext cx="36512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97" y="2174875"/>
            <a:ext cx="3651203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20" y="273050"/>
            <a:ext cx="31338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641" y="273050"/>
            <a:ext cx="4365157" cy="6083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320" y="1435100"/>
            <a:ext cx="3133822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9364" y="274638"/>
            <a:ext cx="7587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364" y="1600201"/>
            <a:ext cx="7587435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B531-F53D-5042-AFEC-7279F3F47FE9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E720-E040-A24E-9FF3-C42F410783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Dec 2, 2014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87136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MAST Data Discovery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 Donaldson</a:t>
            </a:r>
          </a:p>
          <a:p>
            <a:r>
              <a:rPr lang="en-US" dirty="0" smtClean="0"/>
              <a:t>Tony Rogers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3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In Progress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Work with a designer to improve usability, look </a:t>
            </a:r>
            <a:r>
              <a:rPr lang="en-US" dirty="0" smtClean="0"/>
              <a:t>and </a:t>
            </a:r>
            <a:r>
              <a:rPr lang="en-US" dirty="0" smtClean="0"/>
              <a:t>feel.</a:t>
            </a:r>
          </a:p>
          <a:p>
            <a:r>
              <a:rPr lang="en-US" dirty="0" smtClean="0"/>
              <a:t>Integrate with STScI SSO infrastructure</a:t>
            </a:r>
          </a:p>
          <a:p>
            <a:r>
              <a:rPr lang="en-US" dirty="0" smtClean="0"/>
              <a:t>JWST </a:t>
            </a:r>
            <a:r>
              <a:rPr lang="en-US" dirty="0"/>
              <a:t>Requirements Analysis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1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4" y="-126450"/>
            <a:ext cx="7587435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5" y="1016549"/>
            <a:ext cx="7587434" cy="7172108"/>
          </a:xfrm>
        </p:spPr>
        <p:txBody>
          <a:bodyPr wrap="square">
            <a:noAutofit/>
          </a:bodyPr>
          <a:lstStyle/>
          <a:p>
            <a:r>
              <a:rPr lang="en-US" sz="2000" dirty="0" smtClean="0"/>
              <a:t>Data Retrieval </a:t>
            </a:r>
          </a:p>
          <a:p>
            <a:pPr lvl="1"/>
            <a:r>
              <a:rPr lang="en-US" sz="2000" dirty="0" smtClean="0"/>
              <a:t>Load remaining MAST observations into CAOM</a:t>
            </a:r>
          </a:p>
          <a:p>
            <a:pPr lvl="1"/>
            <a:r>
              <a:rPr lang="en-US" sz="2000" dirty="0" smtClean="0"/>
              <a:t>Search and cross-match against all MAST catalogs</a:t>
            </a:r>
          </a:p>
          <a:p>
            <a:pPr lvl="1"/>
            <a:r>
              <a:rPr lang="en-US" sz="2000" dirty="0" smtClean="0"/>
              <a:t>Mission-Specific query interface</a:t>
            </a:r>
          </a:p>
          <a:p>
            <a:pPr lvl="1"/>
            <a:r>
              <a:rPr lang="en-US" sz="2000" dirty="0" smtClean="0"/>
              <a:t>Support referencing MAST datasets via DOIs (Digital Object Identifiers)</a:t>
            </a:r>
          </a:p>
          <a:p>
            <a:endParaRPr lang="en-US" sz="2000" dirty="0" smtClean="0"/>
          </a:p>
          <a:p>
            <a:r>
              <a:rPr lang="en-US" sz="2000" dirty="0" smtClean="0"/>
              <a:t>Data Avalanche</a:t>
            </a:r>
          </a:p>
          <a:p>
            <a:pPr lvl="1"/>
            <a:r>
              <a:rPr lang="en-US" sz="2000" dirty="0" smtClean="0"/>
              <a:t>Dealing with large result sets</a:t>
            </a:r>
          </a:p>
          <a:p>
            <a:pPr lvl="1"/>
            <a:r>
              <a:rPr lang="en-US" sz="2000" dirty="0" smtClean="0"/>
              <a:t>Summary data views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Data Visualization</a:t>
            </a:r>
          </a:p>
          <a:p>
            <a:pPr lvl="1"/>
            <a:r>
              <a:rPr lang="en-US" sz="2000" dirty="0" smtClean="0"/>
              <a:t>Integrated FITS viewer</a:t>
            </a:r>
          </a:p>
          <a:p>
            <a:pPr lvl="1"/>
            <a:r>
              <a:rPr lang="en-US" sz="2000" dirty="0" smtClean="0"/>
              <a:t>Generalized image services</a:t>
            </a:r>
          </a:p>
          <a:p>
            <a:pPr lvl="1"/>
            <a:r>
              <a:rPr lang="en-US" sz="2000" dirty="0" smtClean="0"/>
              <a:t>AstroView: More Surveys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6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4" y="-126450"/>
            <a:ext cx="7587435" cy="1143000"/>
          </a:xfrm>
        </p:spPr>
        <p:txBody>
          <a:bodyPr/>
          <a:lstStyle/>
          <a:p>
            <a:r>
              <a:rPr lang="en-US" dirty="0" smtClean="0"/>
              <a:t>Future Work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5" y="1016549"/>
            <a:ext cx="7587434" cy="7172108"/>
          </a:xfrm>
        </p:spPr>
        <p:txBody>
          <a:bodyPr wrap="square">
            <a:noAutofit/>
          </a:bodyPr>
          <a:lstStyle/>
          <a:p>
            <a:r>
              <a:rPr lang="en-US" sz="2000" dirty="0" smtClean="0"/>
              <a:t>Single </a:t>
            </a:r>
            <a:r>
              <a:rPr lang="en-US" sz="2000" dirty="0"/>
              <a:t>Sign On</a:t>
            </a:r>
          </a:p>
          <a:p>
            <a:pPr lvl="1"/>
            <a:r>
              <a:rPr lang="en-US" sz="2000" dirty="0"/>
              <a:t>Retain user preferences, search and download histories</a:t>
            </a:r>
          </a:p>
          <a:p>
            <a:pPr lvl="1"/>
            <a:r>
              <a:rPr lang="en-US" sz="2000" dirty="0"/>
              <a:t>Restrict access to proprietary data 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/>
              <a:t>Virtual Observatory</a:t>
            </a:r>
          </a:p>
          <a:p>
            <a:pPr lvl="1"/>
            <a:r>
              <a:rPr lang="en-US" sz="2000" dirty="0"/>
              <a:t>New search engine</a:t>
            </a:r>
          </a:p>
          <a:p>
            <a:pPr lvl="1"/>
            <a:r>
              <a:rPr lang="en-US" sz="2000" dirty="0"/>
              <a:t>Study </a:t>
            </a:r>
            <a:r>
              <a:rPr lang="en-US" sz="2000" dirty="0" smtClean="0"/>
              <a:t>indexing to speed VO searches</a:t>
            </a:r>
            <a:endParaRPr lang="en-US" sz="2000" dirty="0"/>
          </a:p>
          <a:p>
            <a:pPr lvl="1"/>
            <a:r>
              <a:rPr lang="en-US" sz="2000" dirty="0"/>
              <a:t>Contribute to data discovery standards </a:t>
            </a:r>
            <a:r>
              <a:rPr lang="en-US" sz="2000" dirty="0" smtClean="0"/>
              <a:t>definition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Other</a:t>
            </a:r>
          </a:p>
          <a:p>
            <a:pPr lvl="1"/>
            <a:r>
              <a:rPr lang="en-US" sz="2000" dirty="0"/>
              <a:t>Ongoing JWST Implementation</a:t>
            </a:r>
          </a:p>
          <a:p>
            <a:pPr lvl="1"/>
            <a:r>
              <a:rPr lang="en-US" sz="2000" dirty="0"/>
              <a:t>Manage UI Complexity</a:t>
            </a:r>
          </a:p>
          <a:p>
            <a:pPr lvl="1"/>
            <a:r>
              <a:rPr lang="en-US" sz="2000" dirty="0"/>
              <a:t>Mobile access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351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Objectives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Work Completed Since Release</a:t>
            </a:r>
            <a:endParaRPr lang="en-US" dirty="0"/>
          </a:p>
          <a:p>
            <a:r>
              <a:rPr lang="en-US" dirty="0" smtClean="0"/>
              <a:t>Work in Progress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1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7150" y="445078"/>
            <a:ext cx="8196850" cy="616247"/>
          </a:xfrm>
        </p:spPr>
        <p:txBody>
          <a:bodyPr>
            <a:noAutofit/>
          </a:bodyPr>
          <a:lstStyle/>
          <a:p>
            <a:r>
              <a:rPr lang="en-US" sz="4000" dirty="0" smtClean="0"/>
              <a:t>Objectives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7026" y="863521"/>
            <a:ext cx="8546974" cy="8697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9599" y="1254529"/>
            <a:ext cx="7806234" cy="508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Provide instant access to Virtual Observatory collections.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47150" y="2578392"/>
            <a:ext cx="2319315" cy="4161762"/>
            <a:chOff x="947150" y="2530592"/>
            <a:chExt cx="2319315" cy="41617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980" t="18955" r="11923" b="17329"/>
            <a:stretch/>
          </p:blipFill>
          <p:spPr>
            <a:xfrm>
              <a:off x="947150" y="3539964"/>
              <a:ext cx="1122789" cy="1064691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150" y="5844072"/>
              <a:ext cx="1122789" cy="848282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150" y="4736153"/>
              <a:ext cx="1122789" cy="1040565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17725" r="15913" b="10550"/>
            <a:stretch/>
          </p:blipFill>
          <p:spPr>
            <a:xfrm>
              <a:off x="947150" y="2530592"/>
              <a:ext cx="1122789" cy="883826"/>
            </a:xfrm>
            <a:prstGeom prst="rect">
              <a:avLst/>
            </a:prstGeom>
            <a:effectLst>
              <a:outerShdw blurRad="50800" dist="38100" dir="3300000" sx="102000" sy="102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ight Arrow 12"/>
            <p:cNvSpPr/>
            <p:nvPr/>
          </p:nvSpPr>
          <p:spPr>
            <a:xfrm>
              <a:off x="2211684" y="3875436"/>
              <a:ext cx="1054781" cy="5274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47480" y="2848852"/>
            <a:ext cx="2471618" cy="3999657"/>
            <a:chOff x="6447480" y="2848852"/>
            <a:chExt cx="2471618" cy="39996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2495" y="2848852"/>
              <a:ext cx="1266603" cy="800061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945" y="5187505"/>
              <a:ext cx="1298152" cy="550543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52495" y="4526886"/>
              <a:ext cx="1266602" cy="612418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52495" y="3724189"/>
              <a:ext cx="1266603" cy="653622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2495" y="5841369"/>
              <a:ext cx="1002687" cy="1007140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ight Arrow 19"/>
            <p:cNvSpPr/>
            <p:nvPr/>
          </p:nvSpPr>
          <p:spPr>
            <a:xfrm rot="10800000">
              <a:off x="6447480" y="3923236"/>
              <a:ext cx="1054781" cy="5274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Screen shot 2012-07-15 at 8.18.0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41" y="2794282"/>
            <a:ext cx="2977702" cy="1941871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189598" y="863521"/>
            <a:ext cx="8086481" cy="508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Unify MAST missions with </a:t>
            </a:r>
            <a:r>
              <a:rPr lang="en-US" sz="2400" dirty="0"/>
              <a:t>a </a:t>
            </a:r>
            <a:r>
              <a:rPr lang="en-US" sz="2400" dirty="0" smtClean="0"/>
              <a:t>common discovery interface.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189599" y="1642716"/>
            <a:ext cx="7649066" cy="508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Build a framework for astronomy data interchange.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211684" y="4911937"/>
            <a:ext cx="5377512" cy="1828217"/>
            <a:chOff x="2211684" y="4911937"/>
            <a:chExt cx="5377512" cy="18282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40077" y="5866462"/>
              <a:ext cx="873692" cy="873692"/>
            </a:xfrm>
            <a:prstGeom prst="rect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94819" y="5866462"/>
              <a:ext cx="1747384" cy="873692"/>
            </a:xfrm>
            <a:prstGeom prst="rect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11684" y="5888852"/>
              <a:ext cx="851302" cy="851302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sp>
          <p:nvSpPr>
            <p:cNvPr id="28" name="Up-Down Arrow 27"/>
            <p:cNvSpPr/>
            <p:nvPr/>
          </p:nvSpPr>
          <p:spPr>
            <a:xfrm>
              <a:off x="4678680" y="4911937"/>
              <a:ext cx="548640" cy="822960"/>
            </a:xfrm>
            <a:prstGeom prst="up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13568" y="5866462"/>
              <a:ext cx="1675628" cy="873692"/>
            </a:xfrm>
            <a:prstGeom prst="rect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</p:pic>
      </p:grpSp>
    </p:spTree>
    <p:extLst>
      <p:ext uri="{BB962C8B-B14F-4D97-AF65-F5344CB8AC3E}">
        <p14:creationId xmlns:p14="http://schemas.microsoft.com/office/powerpoint/2010/main" val="20843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4" y="107518"/>
            <a:ext cx="7587435" cy="1143000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4" y="1336924"/>
            <a:ext cx="8044636" cy="53257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Originally released in </a:t>
            </a:r>
            <a:r>
              <a:rPr lang="en-US" dirty="0"/>
              <a:t>Fall 2013</a:t>
            </a:r>
          </a:p>
          <a:p>
            <a:pPr lvl="1"/>
            <a:r>
              <a:rPr lang="en-US" dirty="0"/>
              <a:t>Replaced MAST cross-mission search</a:t>
            </a:r>
          </a:p>
          <a:p>
            <a:pPr lvl="1"/>
            <a:r>
              <a:rPr lang="en-US" dirty="0"/>
              <a:t>Supported JWST </a:t>
            </a:r>
            <a:r>
              <a:rPr lang="en-US" dirty="0" smtClean="0"/>
              <a:t>DMS Build </a:t>
            </a:r>
            <a:r>
              <a:rPr lang="en-US" dirty="0"/>
              <a:t>2 </a:t>
            </a:r>
            <a:r>
              <a:rPr lang="en-US" dirty="0" smtClean="0"/>
              <a:t>testing</a:t>
            </a:r>
          </a:p>
          <a:p>
            <a:pPr lvl="1"/>
            <a:endParaRPr lang="en-US" dirty="0"/>
          </a:p>
          <a:p>
            <a:r>
              <a:rPr lang="en-US" dirty="0" smtClean="0"/>
              <a:t>Usage is small but growing (up to a few thousand unique searches per month)</a:t>
            </a:r>
          </a:p>
          <a:p>
            <a:pPr lvl="1"/>
            <a:r>
              <a:rPr lang="en-US" dirty="0" smtClean="0"/>
              <a:t>Should increase with additional query parameters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for searching JWST SID archive.</a:t>
            </a:r>
          </a:p>
          <a:p>
            <a:endParaRPr lang="en-US" dirty="0" smtClean="0"/>
          </a:p>
          <a:p>
            <a:r>
              <a:rPr lang="en-US" dirty="0" smtClean="0"/>
              <a:t>Also operational as VAO Data Discovery Tool</a:t>
            </a:r>
          </a:p>
          <a:p>
            <a:endParaRPr lang="en-US" dirty="0" smtClean="0"/>
          </a:p>
          <a:p>
            <a:r>
              <a:rPr lang="en-US" dirty="0"/>
              <a:t>Server supports </a:t>
            </a:r>
            <a:r>
              <a:rPr lang="en-US" dirty="0" err="1" smtClean="0"/>
              <a:t>gPhoton</a:t>
            </a:r>
            <a:r>
              <a:rPr lang="en-US" dirty="0"/>
              <a:t> </a:t>
            </a:r>
            <a:r>
              <a:rPr lang="en-US" dirty="0" smtClean="0"/>
              <a:t>python client 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archive.stsci.edu</a:t>
            </a:r>
            <a:r>
              <a:rPr lang="en-US" dirty="0"/>
              <a:t>/</a:t>
            </a:r>
            <a:r>
              <a:rPr lang="en-US" dirty="0" err="1"/>
              <a:t>prepds</a:t>
            </a:r>
            <a:r>
              <a:rPr lang="en-US" dirty="0"/>
              <a:t>/</a:t>
            </a:r>
            <a:r>
              <a:rPr lang="en-US" dirty="0" err="1"/>
              <a:t>gphoton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4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Completed Since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&gt;100 tickets for software changes</a:t>
            </a:r>
          </a:p>
          <a:p>
            <a:pPr lvl="1"/>
            <a:r>
              <a:rPr lang="en-US" dirty="0" smtClean="0"/>
              <a:t>Bug fixes and usability improvements</a:t>
            </a:r>
          </a:p>
          <a:p>
            <a:pPr lvl="1"/>
            <a:r>
              <a:rPr lang="en-US" dirty="0" smtClean="0"/>
              <a:t>Press release data display and test bed</a:t>
            </a:r>
          </a:p>
          <a:p>
            <a:pPr lvl="1"/>
            <a:r>
              <a:rPr lang="en-US" dirty="0" smtClean="0"/>
              <a:t>Upgraded </a:t>
            </a:r>
            <a:r>
              <a:rPr lang="en-US" dirty="0"/>
              <a:t>core JavaScript library</a:t>
            </a:r>
          </a:p>
          <a:p>
            <a:pPr lvl="1"/>
            <a:r>
              <a:rPr lang="en-US" dirty="0"/>
              <a:t>Enhanced usage logging</a:t>
            </a:r>
          </a:p>
          <a:p>
            <a:pPr lvl="1"/>
            <a:r>
              <a:rPr lang="en-US" dirty="0"/>
              <a:t>Enhanced import/export</a:t>
            </a:r>
          </a:p>
          <a:p>
            <a:pPr lvl="1"/>
            <a:r>
              <a:rPr lang="en-US" dirty="0"/>
              <a:t>Performance enhancements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&gt;30 tickets for CAOM improvements</a:t>
            </a:r>
          </a:p>
          <a:p>
            <a:pPr lvl="1"/>
            <a:r>
              <a:rPr lang="en-US" dirty="0" smtClean="0"/>
              <a:t>New data made available for several missions</a:t>
            </a:r>
          </a:p>
          <a:p>
            <a:pPr lvl="1"/>
            <a:r>
              <a:rPr lang="en-US" dirty="0" smtClean="0"/>
              <a:t>Corrections to some metadata values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4" y="-67958"/>
            <a:ext cx="7587435" cy="1143000"/>
          </a:xfrm>
        </p:spPr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4" y="1031994"/>
            <a:ext cx="5551577" cy="166691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Hubble </a:t>
            </a:r>
            <a:r>
              <a:rPr lang="en-US" dirty="0"/>
              <a:t>Source </a:t>
            </a:r>
            <a:r>
              <a:rPr lang="en-US" dirty="0" smtClean="0"/>
              <a:t>Catalog support</a:t>
            </a:r>
          </a:p>
          <a:p>
            <a:pPr lvl="1"/>
            <a:r>
              <a:rPr lang="en-US" dirty="0" smtClean="0"/>
              <a:t>Search, filter, overlay in AstroView, scatter plots, cross-match with other catalogs</a:t>
            </a:r>
          </a:p>
          <a:p>
            <a:pPr lvl="1"/>
            <a:r>
              <a:rPr lang="en-US" dirty="0" smtClean="0"/>
              <a:t>Display image cutouts for each extraction</a:t>
            </a:r>
          </a:p>
          <a:p>
            <a:pPr lvl="1"/>
            <a:r>
              <a:rPr lang="en-US" dirty="0" smtClean="0"/>
              <a:t>Create new columns</a:t>
            </a:r>
          </a:p>
          <a:p>
            <a:pPr lvl="1"/>
            <a:r>
              <a:rPr lang="en-US" dirty="0" smtClean="0"/>
              <a:t>HST image display in AstroView</a:t>
            </a:r>
          </a:p>
        </p:txBody>
      </p:sp>
      <p:pic>
        <p:nvPicPr>
          <p:cNvPr id="7" name="Picture 6" descr="PastedGraphic-7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5" t="17054" b="9573"/>
          <a:stretch/>
        </p:blipFill>
        <p:spPr>
          <a:xfrm>
            <a:off x="1189668" y="2698911"/>
            <a:ext cx="3848670" cy="4027487"/>
          </a:xfrm>
          <a:prstGeom prst="rect">
            <a:avLst/>
          </a:prstGeom>
        </p:spPr>
      </p:pic>
      <p:pic>
        <p:nvPicPr>
          <p:cNvPr id="9" name="Picture 8" descr="PastedGraphic-1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975" b="14956"/>
          <a:stretch/>
        </p:blipFill>
        <p:spPr>
          <a:xfrm>
            <a:off x="5147294" y="2698911"/>
            <a:ext cx="3817704" cy="40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4" y="199436"/>
            <a:ext cx="7587435" cy="1143000"/>
          </a:xfrm>
        </p:spPr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In Progress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4" y="1250523"/>
            <a:ext cx="7587435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Interactive Spectral Viewer</a:t>
            </a:r>
          </a:p>
        </p:txBody>
      </p:sp>
      <p:pic>
        <p:nvPicPr>
          <p:cNvPr id="5" name="Picture 4" descr="Screen Shot 2014-11-20 at 8.5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40" y="2074791"/>
            <a:ext cx="7238956" cy="43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8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4" y="-101382"/>
            <a:ext cx="7587435" cy="1143000"/>
          </a:xfrm>
        </p:spPr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In Progress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4" y="987087"/>
            <a:ext cx="6754763" cy="8332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View previews as </a:t>
            </a:r>
            <a:r>
              <a:rPr lang="en-US" dirty="0" smtClean="0"/>
              <a:t>cutouts.  Example at:</a:t>
            </a:r>
          </a:p>
          <a:p>
            <a:pPr lvl="1"/>
            <a:r>
              <a:rPr lang="en-US" dirty="0" smtClean="0"/>
              <a:t>03</a:t>
            </a:r>
            <a:r>
              <a:rPr lang="en-US" dirty="0"/>
              <a:t>:32:42.290 -27:47:46.17 r=0</a:t>
            </a:r>
            <a:endParaRPr lang="en-US" dirty="0"/>
          </a:p>
        </p:txBody>
      </p:sp>
      <p:pic>
        <p:nvPicPr>
          <p:cNvPr id="4" name="Picture 3" descr="udf.hst.previ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25250" r="57963" b="18428"/>
          <a:stretch/>
        </p:blipFill>
        <p:spPr>
          <a:xfrm>
            <a:off x="1447801" y="2396066"/>
            <a:ext cx="2749599" cy="4416091"/>
          </a:xfrm>
          <a:prstGeom prst="rect">
            <a:avLst/>
          </a:prstGeom>
        </p:spPr>
      </p:pic>
      <p:pic>
        <p:nvPicPr>
          <p:cNvPr id="5" name="Picture 4" descr="udf.hst.cutou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24906" r="57963" b="16219"/>
          <a:stretch/>
        </p:blipFill>
        <p:spPr>
          <a:xfrm>
            <a:off x="5715001" y="2396066"/>
            <a:ext cx="2668423" cy="4379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204892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Previews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8933" y="2058664"/>
            <a:ext cx="245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Cutouts around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4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64" y="124230"/>
            <a:ext cx="7587435" cy="1143000"/>
          </a:xfrm>
        </p:spPr>
        <p:txBody>
          <a:bodyPr/>
          <a:lstStyle/>
          <a:p>
            <a:r>
              <a:rPr lang="en-US" dirty="0" smtClean="0"/>
              <a:t>Work In Progress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4" y="1224181"/>
            <a:ext cx="7587435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Parameterized query interface</a:t>
            </a:r>
          </a:p>
          <a:p>
            <a:pPr lvl="1"/>
            <a:r>
              <a:rPr lang="en-US" dirty="0" smtClean="0"/>
              <a:t>Search by Instrument, Program ID, etc.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3-09-28 at 8.15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"/>
          <a:stretch/>
        </p:blipFill>
        <p:spPr>
          <a:xfrm>
            <a:off x="2264321" y="2500801"/>
            <a:ext cx="4968082" cy="40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373</Words>
  <Application>Microsoft Macintosh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MAST Data Discovery Portal</vt:lpstr>
      <vt:lpstr>Agenda</vt:lpstr>
      <vt:lpstr>Objectives </vt:lpstr>
      <vt:lpstr>Current Status</vt:lpstr>
      <vt:lpstr>Work Completed Since Release</vt:lpstr>
      <vt:lpstr>Work In Progress</vt:lpstr>
      <vt:lpstr>Work In Progress (2)</vt:lpstr>
      <vt:lpstr>Work In Progress (3)</vt:lpstr>
      <vt:lpstr>Work In Progress (4)</vt:lpstr>
      <vt:lpstr>Work In Progress (5)</vt:lpstr>
      <vt:lpstr>Future Work</vt:lpstr>
      <vt:lpstr>Future Work (2)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Koekemoer</dc:creator>
  <cp:lastModifiedBy>Tom Donaldson</cp:lastModifiedBy>
  <cp:revision>84</cp:revision>
  <dcterms:created xsi:type="dcterms:W3CDTF">2012-11-14T14:33:06Z</dcterms:created>
  <dcterms:modified xsi:type="dcterms:W3CDTF">2014-11-20T19:10:20Z</dcterms:modified>
</cp:coreProperties>
</file>