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6" r:id="rId7"/>
    <p:sldId id="262" r:id="rId8"/>
    <p:sldId id="261" r:id="rId9"/>
    <p:sldId id="263" r:id="rId10"/>
    <p:sldId id="265" r:id="rId11"/>
    <p:sldId id="264"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FE8"/>
    <a:srgbClr val="E5FFE3"/>
    <a:srgbClr val="E6FFD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8" d="100"/>
          <a:sy n="98" d="100"/>
        </p:scale>
        <p:origin x="-142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0E7510-6E08-984F-9E41-B83C4DBE05C0}" type="datetimeFigureOut">
              <a:rPr lang="en-US" smtClean="0"/>
              <a:t>11/19/14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E093D1-AC22-874A-B2FA-42FB574DAB22}" type="slidenum">
              <a:rPr lang="en-US" smtClean="0"/>
              <a:t>‹#›</a:t>
            </a:fld>
            <a:endParaRPr lang="en-US"/>
          </a:p>
        </p:txBody>
      </p:sp>
    </p:spTree>
    <p:extLst>
      <p:ext uri="{BB962C8B-B14F-4D97-AF65-F5344CB8AC3E}">
        <p14:creationId xmlns:p14="http://schemas.microsoft.com/office/powerpoint/2010/main" val="28650765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48818" y="1395412"/>
            <a:ext cx="7409381"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731184" y="3009899"/>
            <a:ext cx="6041216" cy="222743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F8AB531-F53D-5042-AFEC-7279F3F47FE9}" type="datetimeFigureOut">
              <a:rPr lang="en-US" smtClean="0"/>
              <a:t>11/19/14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8E720-E040-A24E-9FF3-C42F410783FD}" type="slidenum">
              <a:rPr lang="en-US" smtClean="0"/>
              <a:t>‹#›</a:t>
            </a:fld>
            <a:endParaRPr lang="en-US"/>
          </a:p>
        </p:txBody>
      </p:sp>
    </p:spTree>
    <p:extLst>
      <p:ext uri="{BB962C8B-B14F-4D97-AF65-F5344CB8AC3E}">
        <p14:creationId xmlns:p14="http://schemas.microsoft.com/office/powerpoint/2010/main" val="3084730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F8AB531-F53D-5042-AFEC-7279F3F47FE9}" type="datetimeFigureOut">
              <a:rPr lang="en-US" smtClean="0"/>
              <a:t>11/19/14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8E720-E040-A24E-9FF3-C42F410783FD}" type="slidenum">
              <a:rPr lang="en-US" smtClean="0"/>
              <a:t>‹#›</a:t>
            </a:fld>
            <a:endParaRPr lang="en-US"/>
          </a:p>
        </p:txBody>
      </p:sp>
    </p:spTree>
    <p:extLst>
      <p:ext uri="{BB962C8B-B14F-4D97-AF65-F5344CB8AC3E}">
        <p14:creationId xmlns:p14="http://schemas.microsoft.com/office/powerpoint/2010/main" val="3292695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36182" y="274638"/>
            <a:ext cx="5440817"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F8AB531-F53D-5042-AFEC-7279F3F47FE9}" type="datetimeFigureOut">
              <a:rPr lang="en-US" smtClean="0"/>
              <a:t>11/19/14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8E720-E040-A24E-9FF3-C42F410783FD}" type="slidenum">
              <a:rPr lang="en-US" smtClean="0"/>
              <a:t>‹#›</a:t>
            </a:fld>
            <a:endParaRPr lang="en-US"/>
          </a:p>
        </p:txBody>
      </p:sp>
    </p:spTree>
    <p:extLst>
      <p:ext uri="{BB962C8B-B14F-4D97-AF65-F5344CB8AC3E}">
        <p14:creationId xmlns:p14="http://schemas.microsoft.com/office/powerpoint/2010/main" val="2975993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F8AB531-F53D-5042-AFEC-7279F3F47FE9}" type="datetimeFigureOut">
              <a:rPr lang="en-US" smtClean="0"/>
              <a:t>11/19/14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8E720-E040-A24E-9FF3-C42F410783FD}" type="slidenum">
              <a:rPr lang="en-US" smtClean="0"/>
              <a:t>‹#›</a:t>
            </a:fld>
            <a:endParaRPr lang="en-US"/>
          </a:p>
        </p:txBody>
      </p:sp>
    </p:spTree>
    <p:extLst>
      <p:ext uri="{BB962C8B-B14F-4D97-AF65-F5344CB8AC3E}">
        <p14:creationId xmlns:p14="http://schemas.microsoft.com/office/powerpoint/2010/main" val="272847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0705" y="4406900"/>
            <a:ext cx="7404007"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1090705" y="2906713"/>
            <a:ext cx="740400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5F8AB531-F53D-5042-AFEC-7279F3F47FE9}" type="datetimeFigureOut">
              <a:rPr lang="en-US" smtClean="0"/>
              <a:t>11/19/14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8E720-E040-A24E-9FF3-C42F410783FD}" type="slidenum">
              <a:rPr lang="en-US" smtClean="0"/>
              <a:t>‹#›</a:t>
            </a:fld>
            <a:endParaRPr lang="en-US"/>
          </a:p>
        </p:txBody>
      </p:sp>
    </p:spTree>
    <p:extLst>
      <p:ext uri="{BB962C8B-B14F-4D97-AF65-F5344CB8AC3E}">
        <p14:creationId xmlns:p14="http://schemas.microsoft.com/office/powerpoint/2010/main" val="3718931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099364" y="1600200"/>
            <a:ext cx="3651915"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35596" y="1600200"/>
            <a:ext cx="3651203"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F8AB531-F53D-5042-AFEC-7279F3F47FE9}" type="datetimeFigureOut">
              <a:rPr lang="en-US" smtClean="0"/>
              <a:t>11/19/14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8E720-E040-A24E-9FF3-C42F410783FD}" type="slidenum">
              <a:rPr lang="en-US" smtClean="0"/>
              <a:t>‹#›</a:t>
            </a:fld>
            <a:endParaRPr lang="en-US"/>
          </a:p>
        </p:txBody>
      </p:sp>
    </p:spTree>
    <p:extLst>
      <p:ext uri="{BB962C8B-B14F-4D97-AF65-F5344CB8AC3E}">
        <p14:creationId xmlns:p14="http://schemas.microsoft.com/office/powerpoint/2010/main" val="96059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99364" y="1535113"/>
            <a:ext cx="36519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099363" y="2174874"/>
            <a:ext cx="3651915" cy="4181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035597" y="1535113"/>
            <a:ext cx="365120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035597" y="2174875"/>
            <a:ext cx="3651203" cy="41814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F8AB531-F53D-5042-AFEC-7279F3F47FE9}" type="datetimeFigureOut">
              <a:rPr lang="en-US" smtClean="0"/>
              <a:t>11/19/14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A8E720-E040-A24E-9FF3-C42F410783FD}" type="slidenum">
              <a:rPr lang="en-US" smtClean="0"/>
              <a:t>‹#›</a:t>
            </a:fld>
            <a:endParaRPr lang="en-US"/>
          </a:p>
        </p:txBody>
      </p:sp>
    </p:spTree>
    <p:extLst>
      <p:ext uri="{BB962C8B-B14F-4D97-AF65-F5344CB8AC3E}">
        <p14:creationId xmlns:p14="http://schemas.microsoft.com/office/powerpoint/2010/main" val="131368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8AB531-F53D-5042-AFEC-7279F3F47FE9}" type="datetimeFigureOut">
              <a:rPr lang="en-US" smtClean="0"/>
              <a:t>11/19/14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A8E720-E040-A24E-9FF3-C42F410783FD}" type="slidenum">
              <a:rPr lang="en-US" smtClean="0"/>
              <a:t>‹#›</a:t>
            </a:fld>
            <a:endParaRPr lang="en-US"/>
          </a:p>
        </p:txBody>
      </p:sp>
    </p:spTree>
    <p:extLst>
      <p:ext uri="{BB962C8B-B14F-4D97-AF65-F5344CB8AC3E}">
        <p14:creationId xmlns:p14="http://schemas.microsoft.com/office/powerpoint/2010/main" val="3610842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AB531-F53D-5042-AFEC-7279F3F47FE9}" type="datetimeFigureOut">
              <a:rPr lang="en-US" smtClean="0"/>
              <a:t>11/19/14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A8E720-E040-A24E-9FF3-C42F410783FD}" type="slidenum">
              <a:rPr lang="en-US" smtClean="0"/>
              <a:t>‹#›</a:t>
            </a:fld>
            <a:endParaRPr lang="en-US"/>
          </a:p>
        </p:txBody>
      </p:sp>
    </p:spTree>
    <p:extLst>
      <p:ext uri="{BB962C8B-B14F-4D97-AF65-F5344CB8AC3E}">
        <p14:creationId xmlns:p14="http://schemas.microsoft.com/office/powerpoint/2010/main" val="1899253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320" y="273050"/>
            <a:ext cx="3133822"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4321641" y="273050"/>
            <a:ext cx="4365157" cy="60833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118320" y="1435100"/>
            <a:ext cx="3133822" cy="4921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5F8AB531-F53D-5042-AFEC-7279F3F47FE9}" type="datetimeFigureOut">
              <a:rPr lang="en-US" smtClean="0"/>
              <a:t>11/19/14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8E720-E040-A24E-9FF3-C42F410783FD}" type="slidenum">
              <a:rPr lang="en-US" smtClean="0"/>
              <a:t>‹#›</a:t>
            </a:fld>
            <a:endParaRPr lang="en-US"/>
          </a:p>
        </p:txBody>
      </p:sp>
    </p:spTree>
    <p:extLst>
      <p:ext uri="{BB962C8B-B14F-4D97-AF65-F5344CB8AC3E}">
        <p14:creationId xmlns:p14="http://schemas.microsoft.com/office/powerpoint/2010/main" val="247660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8AB531-F53D-5042-AFEC-7279F3F47FE9}" type="datetimeFigureOut">
              <a:rPr lang="en-US" smtClean="0"/>
              <a:t>11/19/14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8E720-E040-A24E-9FF3-C42F410783FD}" type="slidenum">
              <a:rPr lang="en-US" smtClean="0"/>
              <a:t>‹#›</a:t>
            </a:fld>
            <a:endParaRPr lang="en-US"/>
          </a:p>
        </p:txBody>
      </p:sp>
    </p:spTree>
    <p:extLst>
      <p:ext uri="{BB962C8B-B14F-4D97-AF65-F5344CB8AC3E}">
        <p14:creationId xmlns:p14="http://schemas.microsoft.com/office/powerpoint/2010/main" val="8312174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9364" y="274638"/>
            <a:ext cx="7587435"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99364" y="1600201"/>
            <a:ext cx="7587435" cy="475615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8AB531-F53D-5042-AFEC-7279F3F47FE9}" type="datetimeFigureOut">
              <a:rPr lang="en-US" smtClean="0"/>
              <a:t>11/19/14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A8E720-E040-A24E-9FF3-C42F410783FD}" type="slidenum">
              <a:rPr lang="en-US" smtClean="0"/>
              <a:t>‹#›</a:t>
            </a:fld>
            <a:endParaRPr lang="en-US"/>
          </a:p>
        </p:txBody>
      </p:sp>
      <p:sp>
        <p:nvSpPr>
          <p:cNvPr id="7" name="TextBox 6"/>
          <p:cNvSpPr txBox="1"/>
          <p:nvPr userDrawn="1"/>
        </p:nvSpPr>
        <p:spPr>
          <a:xfrm>
            <a:off x="23906" y="1957295"/>
            <a:ext cx="866588" cy="5232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400" dirty="0" smtClean="0">
                <a:solidFill>
                  <a:srgbClr val="EEFFE8"/>
                </a:solidFill>
                <a:latin typeface="Abadi MT Condensed Extra Bold"/>
                <a:cs typeface="Abadi MT Condensed Extra Bold"/>
              </a:rPr>
              <a:t>Dec 2, 2014</a:t>
            </a:r>
            <a:endParaRPr lang="en-US" sz="1400" dirty="0">
              <a:solidFill>
                <a:srgbClr val="EEFFE8"/>
              </a:solidFill>
              <a:latin typeface="Abadi MT Condensed Extra Bold"/>
              <a:cs typeface="Abadi MT Condensed Extra Bold"/>
            </a:endParaRPr>
          </a:p>
        </p:txBody>
      </p:sp>
    </p:spTree>
    <p:extLst>
      <p:ext uri="{BB962C8B-B14F-4D97-AF65-F5344CB8AC3E}">
        <p14:creationId xmlns:p14="http://schemas.microsoft.com/office/powerpoint/2010/main" val="3871366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HST Online Cache: Changes to the User Experience</a:t>
            </a:r>
            <a:endParaRPr lang="en-US" dirty="0"/>
          </a:p>
        </p:txBody>
      </p:sp>
      <p:sp>
        <p:nvSpPr>
          <p:cNvPr id="3" name="Subtitle 2"/>
          <p:cNvSpPr>
            <a:spLocks noGrp="1"/>
          </p:cNvSpPr>
          <p:nvPr>
            <p:ph type="subTitle" idx="1"/>
          </p:nvPr>
        </p:nvSpPr>
        <p:spPr/>
        <p:txBody>
          <a:bodyPr/>
          <a:lstStyle/>
          <a:p>
            <a:r>
              <a:rPr lang="en-US" dirty="0" smtClean="0"/>
              <a:t>Karen Levay</a:t>
            </a:r>
          </a:p>
          <a:p>
            <a:r>
              <a:rPr lang="en-US" dirty="0" smtClean="0"/>
              <a:t>Faith Abney</a:t>
            </a:r>
          </a:p>
          <a:p>
            <a:r>
              <a:rPr lang="en-US" dirty="0" smtClean="0"/>
              <a:t>Mark Kyprianou</a:t>
            </a:r>
            <a:endParaRPr lang="en-US" dirty="0"/>
          </a:p>
        </p:txBody>
      </p:sp>
    </p:spTree>
    <p:extLst>
      <p:ext uri="{BB962C8B-B14F-4D97-AF65-F5344CB8AC3E}">
        <p14:creationId xmlns:p14="http://schemas.microsoft.com/office/powerpoint/2010/main" val="3179938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(2/3)</a:t>
            </a:r>
            <a:endParaRPr lang="en-US" dirty="0"/>
          </a:p>
        </p:txBody>
      </p:sp>
      <p:sp>
        <p:nvSpPr>
          <p:cNvPr id="3" name="Content Placeholder 2"/>
          <p:cNvSpPr>
            <a:spLocks noGrp="1"/>
          </p:cNvSpPr>
          <p:nvPr>
            <p:ph idx="1"/>
          </p:nvPr>
        </p:nvSpPr>
        <p:spPr>
          <a:xfrm>
            <a:off x="1099364" y="1263293"/>
            <a:ext cx="7587435" cy="4710325"/>
          </a:xfrm>
        </p:spPr>
        <p:txBody>
          <a:bodyPr>
            <a:noAutofit/>
          </a:bodyPr>
          <a:lstStyle/>
          <a:p>
            <a:r>
              <a:rPr lang="en-US" sz="2400" dirty="0" smtClean="0"/>
              <a:t>Jan – May 2015</a:t>
            </a:r>
          </a:p>
          <a:p>
            <a:pPr lvl="1"/>
            <a:r>
              <a:rPr lang="en-US" sz="2400" dirty="0"/>
              <a:t>P</a:t>
            </a:r>
            <a:r>
              <a:rPr lang="en-US" sz="2400" dirty="0" smtClean="0"/>
              <a:t>rocessing to fill cache for active instruments begins.</a:t>
            </a:r>
          </a:p>
          <a:p>
            <a:pPr lvl="1"/>
            <a:r>
              <a:rPr lang="en-US" sz="2400" dirty="0"/>
              <a:t>CAOM population and preview population done via operational </a:t>
            </a:r>
            <a:r>
              <a:rPr lang="en-US" sz="2400" dirty="0" smtClean="0"/>
              <a:t>tools.</a:t>
            </a:r>
          </a:p>
          <a:p>
            <a:pPr lvl="1"/>
            <a:r>
              <a:rPr lang="en-US" sz="2400" dirty="0" smtClean="0"/>
              <a:t>As CAOM is updated, the newly processed data will become available through the MAST discovery portal.</a:t>
            </a:r>
          </a:p>
          <a:p>
            <a:pPr lvl="1"/>
            <a:r>
              <a:rPr lang="en-US" sz="2400" dirty="0" smtClean="0"/>
              <a:t>New previews will be created.  HLA preview software being used for image data.  New spectral plotting software for spectral data.</a:t>
            </a:r>
          </a:p>
          <a:p>
            <a:pPr lvl="1"/>
            <a:r>
              <a:rPr lang="en-US" sz="2400" dirty="0" smtClean="0"/>
              <a:t>MAST discovery portal search options expand beyond spatial searches.</a:t>
            </a:r>
            <a:endParaRPr lang="en-US" sz="2400" dirty="0"/>
          </a:p>
          <a:p>
            <a:pPr lvl="1"/>
            <a:r>
              <a:rPr lang="en-US" sz="2400" dirty="0" smtClean="0"/>
              <a:t>OTFR remains in place for data not yet in the online-cache.</a:t>
            </a:r>
          </a:p>
          <a:p>
            <a:pPr lvl="1"/>
            <a:endParaRPr lang="en-US" sz="2400" dirty="0" smtClean="0"/>
          </a:p>
        </p:txBody>
      </p:sp>
    </p:spTree>
    <p:extLst>
      <p:ext uri="{BB962C8B-B14F-4D97-AF65-F5344CB8AC3E}">
        <p14:creationId xmlns:p14="http://schemas.microsoft.com/office/powerpoint/2010/main" val="676510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Timeline (3/3)</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March 2015 </a:t>
            </a:r>
          </a:p>
          <a:p>
            <a:pPr lvl="1"/>
            <a:r>
              <a:rPr lang="en-US" dirty="0" smtClean="0"/>
              <a:t>STScI Single Sign-on (SSO) implemented for archive users.  Initially will affect the standard retrievals.  Planning very extensive public announcement and mailings about how the changes will affect users.</a:t>
            </a:r>
          </a:p>
          <a:p>
            <a:r>
              <a:rPr lang="en-US" dirty="0" smtClean="0"/>
              <a:t>June 2015</a:t>
            </a:r>
          </a:p>
          <a:p>
            <a:pPr lvl="1"/>
            <a:r>
              <a:rPr lang="en-US" dirty="0" smtClean="0"/>
              <a:t> Replacing the OPUS “pre-archive” pipelines with Condor/Owl workflows.</a:t>
            </a:r>
            <a:endParaRPr lang="en-US" dirty="0" smtClean="0"/>
          </a:p>
          <a:p>
            <a:pPr lvl="1"/>
            <a:r>
              <a:rPr lang="en-US" dirty="0" smtClean="0"/>
              <a:t>CAOM updates and preview creation part of the </a:t>
            </a:r>
            <a:r>
              <a:rPr lang="en-US" dirty="0"/>
              <a:t>D</a:t>
            </a:r>
            <a:r>
              <a:rPr lang="en-US" dirty="0" smtClean="0"/>
              <a:t>ata Processing workflow.</a:t>
            </a:r>
            <a:endParaRPr lang="en-US" dirty="0"/>
          </a:p>
        </p:txBody>
      </p:sp>
    </p:spTree>
    <p:extLst>
      <p:ext uri="{BB962C8B-B14F-4D97-AF65-F5344CB8AC3E}">
        <p14:creationId xmlns:p14="http://schemas.microsoft.com/office/powerpoint/2010/main" val="1054383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02941" y="1417638"/>
            <a:ext cx="2719294" cy="4938713"/>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Current Process for HST data</a:t>
            </a:r>
            <a:endParaRPr lang="en-US" dirty="0"/>
          </a:p>
        </p:txBody>
      </p:sp>
      <p:sp>
        <p:nvSpPr>
          <p:cNvPr id="3" name="Content Placeholder 2"/>
          <p:cNvSpPr>
            <a:spLocks noGrp="1"/>
          </p:cNvSpPr>
          <p:nvPr>
            <p:ph idx="1"/>
          </p:nvPr>
        </p:nvSpPr>
        <p:spPr>
          <a:xfrm>
            <a:off x="1099365" y="1600201"/>
            <a:ext cx="4226672" cy="4756150"/>
          </a:xfrm>
        </p:spPr>
        <p:txBody>
          <a:bodyPr>
            <a:normAutofit fontScale="70000" lnSpcReduction="20000"/>
          </a:bodyPr>
          <a:lstStyle/>
          <a:p>
            <a:r>
              <a:rPr lang="en-US" dirty="0" smtClean="0"/>
              <a:t>User submits request for data</a:t>
            </a:r>
          </a:p>
          <a:p>
            <a:pPr lvl="1"/>
            <a:r>
              <a:rPr lang="en-US" dirty="0" smtClean="0"/>
              <a:t>On the Fly Reprocessing for active instruments</a:t>
            </a:r>
          </a:p>
          <a:p>
            <a:pPr lvl="1"/>
            <a:r>
              <a:rPr lang="en-US" dirty="0" smtClean="0"/>
              <a:t>“Static” archive for legacy instruments</a:t>
            </a:r>
          </a:p>
          <a:p>
            <a:pPr marL="514350" indent="-457200"/>
            <a:r>
              <a:rPr lang="en-US" dirty="0" smtClean="0"/>
              <a:t>All requests submitted are batch requests via “DADS” </a:t>
            </a:r>
          </a:p>
          <a:p>
            <a:pPr lvl="1"/>
            <a:r>
              <a:rPr lang="en-US" dirty="0" smtClean="0"/>
              <a:t>Requests for legacy instrument data is quick as the request is just copying data to stage or to user’s platform</a:t>
            </a:r>
          </a:p>
          <a:p>
            <a:pPr lvl="1"/>
            <a:r>
              <a:rPr lang="en-US" dirty="0" smtClean="0"/>
              <a:t>All other data is completely reprocessed even if only </a:t>
            </a:r>
            <a:r>
              <a:rPr lang="en-US" dirty="0" err="1" smtClean="0"/>
              <a:t>flt</a:t>
            </a:r>
            <a:r>
              <a:rPr lang="en-US" dirty="0" smtClean="0"/>
              <a:t> files requested and delivered.  All local copies of the processed data are deleted.</a:t>
            </a:r>
            <a:endParaRPr lang="en-US" dirty="0"/>
          </a:p>
        </p:txBody>
      </p:sp>
      <p:pic>
        <p:nvPicPr>
          <p:cNvPr id="4" name="Picture 3" descr="hstsearch_s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4066" y="1533890"/>
            <a:ext cx="2538523" cy="2241813"/>
          </a:xfrm>
          <a:prstGeom prst="rect">
            <a:avLst/>
          </a:prstGeom>
        </p:spPr>
      </p:pic>
      <p:pic>
        <p:nvPicPr>
          <p:cNvPr id="5" name="Picture 4" descr="hstdadsretrieval.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4542" y="3982520"/>
            <a:ext cx="2528047" cy="2188185"/>
          </a:xfrm>
          <a:prstGeom prst="rect">
            <a:avLst/>
          </a:prstGeom>
        </p:spPr>
      </p:pic>
    </p:spTree>
    <p:extLst>
      <p:ext uri="{BB962C8B-B14F-4D97-AF65-F5344CB8AC3E}">
        <p14:creationId xmlns:p14="http://schemas.microsoft.com/office/powerpoint/2010/main" val="2272615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HST Online Cache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All data will be stored online.  </a:t>
            </a:r>
          </a:p>
          <a:p>
            <a:r>
              <a:rPr lang="en-US" dirty="0" smtClean="0"/>
              <a:t>Public data will be </a:t>
            </a:r>
            <a:r>
              <a:rPr lang="en-US" dirty="0" err="1" smtClean="0"/>
              <a:t>url</a:t>
            </a:r>
            <a:r>
              <a:rPr lang="en-US" dirty="0" smtClean="0"/>
              <a:t> accessible.</a:t>
            </a:r>
          </a:p>
          <a:p>
            <a:r>
              <a:rPr lang="en-US" dirty="0" smtClean="0"/>
              <a:t>Proprietary data will be protected.  Initially not available via browser/ftp or through the portal.</a:t>
            </a:r>
          </a:p>
          <a:p>
            <a:pPr lvl="1"/>
            <a:r>
              <a:rPr lang="en-US" dirty="0" smtClean="0"/>
              <a:t>Later – maybe next year, as the archive becomes comfortable with SSO and data protections, the proprietary data may become available through the portal and via proxy with proper authentication.</a:t>
            </a:r>
          </a:p>
          <a:p>
            <a:r>
              <a:rPr lang="en-US" dirty="0"/>
              <a:t>Data for active instruments will be reprocessed as new calibrations / software are introduced.</a:t>
            </a:r>
          </a:p>
          <a:p>
            <a:pPr marL="457200" lvl="1" indent="0">
              <a:buNone/>
            </a:pPr>
            <a:r>
              <a:rPr lang="en-US" dirty="0" smtClean="0"/>
              <a:t>  </a:t>
            </a:r>
          </a:p>
          <a:p>
            <a:pPr lvl="1"/>
            <a:endParaRPr lang="en-US" dirty="0" smtClean="0"/>
          </a:p>
        </p:txBody>
      </p:sp>
    </p:spTree>
    <p:extLst>
      <p:ext uri="{BB962C8B-B14F-4D97-AF65-F5344CB8AC3E}">
        <p14:creationId xmlns:p14="http://schemas.microsoft.com/office/powerpoint/2010/main" val="2107320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Classic HST search and DADS retrieval behavior remain the same </a:t>
            </a:r>
            <a:endParaRPr lang="en-US" dirty="0"/>
          </a:p>
        </p:txBody>
      </p:sp>
      <p:sp>
        <p:nvSpPr>
          <p:cNvPr id="3" name="Content Placeholder 2"/>
          <p:cNvSpPr>
            <a:spLocks noGrp="1"/>
          </p:cNvSpPr>
          <p:nvPr>
            <p:ph idx="1"/>
          </p:nvPr>
        </p:nvSpPr>
        <p:spPr/>
        <p:txBody>
          <a:bodyPr>
            <a:normAutofit fontScale="92500"/>
          </a:bodyPr>
          <a:lstStyle/>
          <a:p>
            <a:r>
              <a:rPr lang="en-US" dirty="0" smtClean="0"/>
              <a:t>Users will still be able to use the familiar HST search and batch retrieval interfaces, but should have faster response time for active instruments, as the data will be copied from the online-cache.</a:t>
            </a:r>
          </a:p>
          <a:p>
            <a:r>
              <a:rPr lang="en-US" dirty="0" smtClean="0"/>
              <a:t>The batch request will appear to be the same but retrieve all data from the “online cache” and deliver to stage or to the users platform as designated.  Hard media (DVDs, CDs) will remain an option for HST retrievals.</a:t>
            </a:r>
          </a:p>
          <a:p>
            <a:endParaRPr lang="en-US" dirty="0"/>
          </a:p>
        </p:txBody>
      </p:sp>
    </p:spTree>
    <p:extLst>
      <p:ext uri="{BB962C8B-B14F-4D97-AF65-F5344CB8AC3E}">
        <p14:creationId xmlns:p14="http://schemas.microsoft.com/office/powerpoint/2010/main" val="3254708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40138" y="3459775"/>
            <a:ext cx="5857343" cy="3278364"/>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 but there will be new options</a:t>
            </a:r>
            <a:endParaRPr lang="en-US" dirty="0"/>
          </a:p>
        </p:txBody>
      </p:sp>
      <p:sp>
        <p:nvSpPr>
          <p:cNvPr id="3" name="Content Placeholder 2"/>
          <p:cNvSpPr>
            <a:spLocks noGrp="1"/>
          </p:cNvSpPr>
          <p:nvPr>
            <p:ph idx="1"/>
          </p:nvPr>
        </p:nvSpPr>
        <p:spPr>
          <a:xfrm>
            <a:off x="1190075" y="1417638"/>
            <a:ext cx="7587435" cy="1944127"/>
          </a:xfrm>
        </p:spPr>
        <p:txBody>
          <a:bodyPr>
            <a:normAutofit fontScale="92500" lnSpcReduction="20000"/>
          </a:bodyPr>
          <a:lstStyle/>
          <a:p>
            <a:r>
              <a:rPr lang="en-US" dirty="0"/>
              <a:t>D</a:t>
            </a:r>
            <a:r>
              <a:rPr lang="en-US" dirty="0" smtClean="0"/>
              <a:t>ata that are in the HST public online cache will be directly available via the MAST </a:t>
            </a:r>
            <a:r>
              <a:rPr lang="en-US" dirty="0"/>
              <a:t>D</a:t>
            </a:r>
            <a:r>
              <a:rPr lang="en-US" dirty="0" smtClean="0"/>
              <a:t>iscovery Portal and the download basket as the Common Archive Observation Model (CAOM) database is updated.  </a:t>
            </a:r>
          </a:p>
        </p:txBody>
      </p:sp>
      <p:pic>
        <p:nvPicPr>
          <p:cNvPr id="5" name="Picture 4"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5454" y="3577867"/>
            <a:ext cx="5457379" cy="3018760"/>
          </a:xfrm>
          <a:prstGeom prst="rect">
            <a:avLst/>
          </a:prstGeom>
        </p:spPr>
      </p:pic>
    </p:spTree>
    <p:extLst>
      <p:ext uri="{BB962C8B-B14F-4D97-AF65-F5344CB8AC3E}">
        <p14:creationId xmlns:p14="http://schemas.microsoft.com/office/powerpoint/2010/main" val="406742978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but there will be new options</a:t>
            </a:r>
            <a:endParaRPr lang="en-US" dirty="0"/>
          </a:p>
        </p:txBody>
      </p:sp>
      <p:sp>
        <p:nvSpPr>
          <p:cNvPr id="3" name="Content Placeholder 2"/>
          <p:cNvSpPr>
            <a:spLocks noGrp="1"/>
          </p:cNvSpPr>
          <p:nvPr>
            <p:ph idx="1"/>
          </p:nvPr>
        </p:nvSpPr>
        <p:spPr>
          <a:xfrm>
            <a:off x="1190076" y="1417638"/>
            <a:ext cx="7496724" cy="2373013"/>
          </a:xfrm>
        </p:spPr>
        <p:txBody>
          <a:bodyPr>
            <a:normAutofit fontScale="62500" lnSpcReduction="20000"/>
          </a:bodyPr>
          <a:lstStyle/>
          <a:p>
            <a:r>
              <a:rPr lang="en-US" dirty="0" smtClean="0"/>
              <a:t>Download basket options include:</a:t>
            </a:r>
          </a:p>
          <a:p>
            <a:pPr lvl="1"/>
            <a:r>
              <a:rPr lang="en-US" dirty="0" smtClean="0"/>
              <a:t>Downloading a tar or zip files of data through the browser </a:t>
            </a:r>
            <a:r>
              <a:rPr lang="en-US" dirty="0"/>
              <a:t>(must be &lt; 5 GB) </a:t>
            </a:r>
            <a:endParaRPr lang="en-US" dirty="0" smtClean="0"/>
          </a:p>
          <a:p>
            <a:pPr lvl="1"/>
            <a:r>
              <a:rPr lang="en-US" dirty="0" smtClean="0"/>
              <a:t>Creation of </a:t>
            </a:r>
            <a:r>
              <a:rPr lang="en-US" dirty="0" err="1" smtClean="0"/>
              <a:t>cURL</a:t>
            </a:r>
            <a:r>
              <a:rPr lang="en-US" dirty="0" smtClean="0"/>
              <a:t> and </a:t>
            </a:r>
            <a:r>
              <a:rPr lang="en-US" dirty="0" err="1" smtClean="0"/>
              <a:t>wget</a:t>
            </a:r>
            <a:r>
              <a:rPr lang="en-US" dirty="0" smtClean="0"/>
              <a:t> scripts so users can download to platform of choice in the background</a:t>
            </a:r>
          </a:p>
          <a:p>
            <a:r>
              <a:rPr lang="en-US" dirty="0" smtClean="0"/>
              <a:t>If a user knows the specific dataset of interest, the data are easy to find in the public online cache.  Users will be able to  easily build programmatic scripts to download public data from the cache.</a:t>
            </a:r>
          </a:p>
        </p:txBody>
      </p:sp>
      <p:pic>
        <p:nvPicPr>
          <p:cNvPr id="4" name="Picture 3" descr="basket2.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4825" y="3671122"/>
            <a:ext cx="5124822" cy="2932880"/>
          </a:xfrm>
          <a:prstGeom prst="rect">
            <a:avLst/>
          </a:prstGeom>
        </p:spPr>
      </p:pic>
    </p:spTree>
    <p:extLst>
      <p:ext uri="{BB962C8B-B14F-4D97-AF65-F5344CB8AC3E}">
        <p14:creationId xmlns:p14="http://schemas.microsoft.com/office/powerpoint/2010/main" val="28114359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 the next 2-3 years some new features may be introduced.</a:t>
            </a:r>
            <a:endParaRPr lang="en-US" dirty="0"/>
          </a:p>
        </p:txBody>
      </p:sp>
      <p:sp>
        <p:nvSpPr>
          <p:cNvPr id="3" name="Content Placeholder 2"/>
          <p:cNvSpPr>
            <a:spLocks noGrp="1"/>
          </p:cNvSpPr>
          <p:nvPr>
            <p:ph idx="1"/>
          </p:nvPr>
        </p:nvSpPr>
        <p:spPr/>
        <p:txBody>
          <a:bodyPr>
            <a:normAutofit/>
          </a:bodyPr>
          <a:lstStyle/>
          <a:p>
            <a:r>
              <a:rPr lang="en-US" dirty="0" smtClean="0"/>
              <a:t>Some of these </a:t>
            </a:r>
            <a:r>
              <a:rPr lang="en-US" dirty="0"/>
              <a:t>features are primarily being developed for future JWST </a:t>
            </a:r>
            <a:r>
              <a:rPr lang="en-US" dirty="0" smtClean="0"/>
              <a:t>use and the HST/MAST </a:t>
            </a:r>
            <a:r>
              <a:rPr lang="en-US" dirty="0"/>
              <a:t>data </a:t>
            </a:r>
            <a:r>
              <a:rPr lang="en-US" dirty="0" smtClean="0"/>
              <a:t>and interfaces will be used as </a:t>
            </a:r>
            <a:r>
              <a:rPr lang="en-US" dirty="0"/>
              <a:t>a test </a:t>
            </a:r>
            <a:r>
              <a:rPr lang="en-US" dirty="0" smtClean="0"/>
              <a:t>bed.  This is the reason for the </a:t>
            </a:r>
            <a:r>
              <a:rPr lang="en-US" dirty="0"/>
              <a:t>longer </a:t>
            </a:r>
            <a:r>
              <a:rPr lang="en-US" dirty="0" smtClean="0"/>
              <a:t>development time-line.</a:t>
            </a:r>
          </a:p>
          <a:p>
            <a:r>
              <a:rPr lang="en-US" dirty="0" smtClean="0"/>
              <a:t>Logged-in </a:t>
            </a:r>
            <a:r>
              <a:rPr lang="en-US" dirty="0"/>
              <a:t>users may be able to use a set of “subscription” services, e.g. notification when data become public, notification when data are reprocessed…. .</a:t>
            </a:r>
          </a:p>
          <a:p>
            <a:pPr marL="0" indent="0">
              <a:buNone/>
            </a:pPr>
            <a:endParaRPr lang="en-US" dirty="0" smtClean="0"/>
          </a:p>
        </p:txBody>
      </p:sp>
    </p:spTree>
    <p:extLst>
      <p:ext uri="{BB962C8B-B14F-4D97-AF65-F5344CB8AC3E}">
        <p14:creationId xmlns:p14="http://schemas.microsoft.com/office/powerpoint/2010/main" val="3970995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 the next 2-3 years some new features will be introduced.</a:t>
            </a:r>
            <a:endParaRPr lang="en-US" dirty="0"/>
          </a:p>
        </p:txBody>
      </p:sp>
      <p:sp>
        <p:nvSpPr>
          <p:cNvPr id="3" name="Content Placeholder 2"/>
          <p:cNvSpPr>
            <a:spLocks noGrp="1"/>
          </p:cNvSpPr>
          <p:nvPr>
            <p:ph idx="1"/>
          </p:nvPr>
        </p:nvSpPr>
        <p:spPr/>
        <p:txBody>
          <a:bodyPr>
            <a:normAutofit/>
          </a:bodyPr>
          <a:lstStyle/>
          <a:p>
            <a:r>
              <a:rPr lang="en-US" dirty="0" smtClean="0"/>
              <a:t>Users will be told when datasets of interest are in the queue for reprocessing.</a:t>
            </a:r>
          </a:p>
          <a:p>
            <a:r>
              <a:rPr lang="en-US" dirty="0" smtClean="0"/>
              <a:t>Users who are logged in and authorized to view specific proprietary datasets, will be able to see previews of proprietary data and to request them through the download basket</a:t>
            </a:r>
          </a:p>
          <a:p>
            <a:endParaRPr lang="en-US" dirty="0"/>
          </a:p>
        </p:txBody>
      </p:sp>
    </p:spTree>
    <p:extLst>
      <p:ext uri="{BB962C8B-B14F-4D97-AF65-F5344CB8AC3E}">
        <p14:creationId xmlns:p14="http://schemas.microsoft.com/office/powerpoint/2010/main" val="262768876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(1/3)</a:t>
            </a:r>
            <a:endParaRPr lang="en-US" dirty="0"/>
          </a:p>
        </p:txBody>
      </p:sp>
      <p:sp>
        <p:nvSpPr>
          <p:cNvPr id="3" name="Content Placeholder 2"/>
          <p:cNvSpPr>
            <a:spLocks noGrp="1"/>
          </p:cNvSpPr>
          <p:nvPr>
            <p:ph idx="1"/>
          </p:nvPr>
        </p:nvSpPr>
        <p:spPr>
          <a:xfrm>
            <a:off x="1099364" y="1600200"/>
            <a:ext cx="7587435" cy="4710325"/>
          </a:xfrm>
        </p:spPr>
        <p:txBody>
          <a:bodyPr>
            <a:noAutofit/>
          </a:bodyPr>
          <a:lstStyle/>
          <a:p>
            <a:r>
              <a:rPr lang="en-US" dirty="0" smtClean="0"/>
              <a:t>Dec 2014 </a:t>
            </a:r>
          </a:p>
          <a:p>
            <a:pPr lvl="1"/>
            <a:r>
              <a:rPr lang="en-US" sz="3200" dirty="0" smtClean="0"/>
              <a:t>Population of the online cache begins with static, legacy instrument data</a:t>
            </a:r>
          </a:p>
          <a:p>
            <a:pPr lvl="1"/>
            <a:r>
              <a:rPr lang="en-US" sz="3200" dirty="0" smtClean="0"/>
              <a:t>CAOM updates required for access to the online cache through the MAST Discovery portal</a:t>
            </a:r>
          </a:p>
          <a:p>
            <a:pPr lvl="1"/>
            <a:r>
              <a:rPr lang="en-US" sz="3200" dirty="0" smtClean="0"/>
              <a:t>Implementation of the Owl/Condor workflow replacing OPUS pipelines for several functions</a:t>
            </a:r>
          </a:p>
        </p:txBody>
      </p:sp>
    </p:spTree>
    <p:extLst>
      <p:ext uri="{BB962C8B-B14F-4D97-AF65-F5344CB8AC3E}">
        <p14:creationId xmlns:p14="http://schemas.microsoft.com/office/powerpoint/2010/main" val="13402574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629</TotalTime>
  <Words>762</Words>
  <Application>Microsoft Macintosh PowerPoint</Application>
  <PresentationFormat>On-screen Show (4:3)</PresentationFormat>
  <Paragraphs>53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The HST Online Cache: Changes to the User Experience</vt:lpstr>
      <vt:lpstr>Current Process for HST data</vt:lpstr>
      <vt:lpstr>Future HST Online Cache</vt:lpstr>
      <vt:lpstr>Classic HST search and DADS retrieval behavior remain the same </vt:lpstr>
      <vt:lpstr>… but there will be new options</vt:lpstr>
      <vt:lpstr>… but there will be new options</vt:lpstr>
      <vt:lpstr>Over the next 2-3 years some new features may be introduced.</vt:lpstr>
      <vt:lpstr>Over the next 2-3 years some new features will be introduced.</vt:lpstr>
      <vt:lpstr>Timeline (1/3)</vt:lpstr>
      <vt:lpstr>Timeline (2/3)</vt:lpstr>
      <vt:lpstr>Timeline (3/3)</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 Koekemoer</dc:creator>
  <cp:lastModifiedBy>Karen Levay</cp:lastModifiedBy>
  <cp:revision>32</cp:revision>
  <dcterms:created xsi:type="dcterms:W3CDTF">2012-11-14T14:33:06Z</dcterms:created>
  <dcterms:modified xsi:type="dcterms:W3CDTF">2014-11-19T14:49:34Z</dcterms:modified>
</cp:coreProperties>
</file>