
<file path=[Content_Types].xml><?xml version="1.0" encoding="utf-8"?>
<Types xmlns="http://schemas.openxmlformats.org/package/2006/content-types">
  <Default Extension="rels" ContentType="application/vnd.openxmlformats-package.relationships+xml"/>
  <Default Extension="xls" ContentType="application/vnd.ms-excel"/>
  <Default Extension="jpg" ContentType="image/jpeg"/>
  <Default Extension="xml" ContentType="application/xml"/>
  <Default Extension="xlsx" ContentType="application/vnd.openxmlformats-officedocument.spreadsheetml.sheet"/>
  <Default Extension="vml" ContentType="application/vnd.openxmlformats-officedocument.vmlDrawing"/>
  <Default Extension="jpeg" ContentType="image/jpeg"/>
  <Default Extension="wdp" ContentType="image/vnd.ms-photo"/>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embeddings/oleObject1.bin" ContentType="application/vnd.openxmlformats-officedocument.oleObject"/>
  <Override PartName="/ppt/notesSlides/notesSlide1.xml" ContentType="application/vnd.openxmlformats-officedocument.presentationml.notesSlide+xml"/>
  <Override PartName="/ppt/embeddings/oleObject2.bin" ContentType="application/vnd.openxmlformats-officedocument.oleObject"/>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61" r:id="rId4"/>
    <p:sldId id="263" r:id="rId5"/>
    <p:sldId id="260" r:id="rId6"/>
    <p:sldId id="258" r:id="rId7"/>
    <p:sldId id="259" r:id="rId8"/>
    <p:sldId id="262" r:id="rId9"/>
    <p:sldId id="295" r:id="rId10"/>
    <p:sldId id="281" r:id="rId11"/>
    <p:sldId id="279" r:id="rId12"/>
    <p:sldId id="285" r:id="rId13"/>
    <p:sldId id="282" r:id="rId14"/>
    <p:sldId id="275" r:id="rId15"/>
    <p:sldId id="287" r:id="rId16"/>
    <p:sldId id="288" r:id="rId17"/>
    <p:sldId id="290" r:id="rId18"/>
    <p:sldId id="291" r:id="rId19"/>
    <p:sldId id="283" r:id="rId20"/>
    <p:sldId id="284" r:id="rId21"/>
    <p:sldId id="296" r:id="rId22"/>
    <p:sldId id="292" r:id="rId23"/>
    <p:sldId id="278" r:id="rId24"/>
    <p:sldId id="276" r:id="rId25"/>
    <p:sldId id="277" r:id="rId26"/>
    <p:sldId id="293" r:id="rId27"/>
    <p:sldId id="294" r:id="rId28"/>
  </p:sldIdLst>
  <p:sldSz cx="100584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67676"/>
    <a:srgbClr val="506159"/>
    <a:srgbClr val="866A5D"/>
    <a:srgbClr val="EEFFE8"/>
    <a:srgbClr val="E5FFE3"/>
    <a:srgbClr val="E6FF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112" y="-480"/>
      </p:cViewPr>
      <p:guideLst>
        <p:guide orient="horz" pos="2448"/>
        <p:guide pos="316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1" Type="http://schemas.openxmlformats.org/officeDocument/2006/relationships/presProps" Target="presProps.xml"/><Relationship Id="rId34"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printerSettings" Target="printerSettings/printerSettings1.bin"/><Relationship Id="rId11" Type="http://schemas.openxmlformats.org/officeDocument/2006/relationships/slide" Target="slides/slide10.xml"/><Relationship Id="rId29" Type="http://schemas.openxmlformats.org/officeDocument/2006/relationships/notesMaster" Target="notesMasters/notesMaster1.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klevay:monthly:holding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4"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44"/>
      <c:rotY val="0"/>
      <c:rAngAx val="0"/>
      <c:perspective val="0"/>
    </c:view3D>
    <c:floor>
      <c:thickness val="0"/>
    </c:floor>
    <c:sideWall>
      <c:thickness val="0"/>
    </c:sideWall>
    <c:backWall>
      <c:thickness val="0"/>
    </c:backWall>
    <c:plotArea>
      <c:layout/>
      <c:pie3DChart>
        <c:varyColors val="1"/>
        <c:ser>
          <c:idx val="0"/>
          <c:order val="0"/>
          <c:dLbls>
            <c:dLbl>
              <c:idx val="2"/>
              <c:layout>
                <c:manualLayout>
                  <c:x val="0.178490376202975"/>
                  <c:y val="-0.0787037037037038"/>
                </c:manualLayout>
              </c:layout>
              <c:showLegendKey val="0"/>
              <c:showVal val="0"/>
              <c:showCatName val="1"/>
              <c:showSerName val="0"/>
              <c:showPercent val="1"/>
              <c:showBubbleSize val="0"/>
            </c:dLbl>
            <c:dLbl>
              <c:idx val="6"/>
              <c:layout>
                <c:manualLayout>
                  <c:x val="-0.0916676509186351"/>
                  <c:y val="0.113290682414698"/>
                </c:manualLayout>
              </c:layout>
              <c:showLegendKey val="0"/>
              <c:showVal val="0"/>
              <c:showCatName val="1"/>
              <c:showSerName val="0"/>
              <c:showPercent val="1"/>
              <c:showBubbleSize val="0"/>
            </c:dLbl>
            <c:txPr>
              <a:bodyPr/>
              <a:lstStyle/>
              <a:p>
                <a:pPr>
                  <a:defRPr b="1" i="0"/>
                </a:pPr>
                <a:endParaRPr lang="en-US"/>
              </a:p>
            </c:txPr>
            <c:showLegendKey val="0"/>
            <c:showVal val="0"/>
            <c:showCatName val="1"/>
            <c:showSerName val="0"/>
            <c:showPercent val="1"/>
            <c:showBubbleSize val="0"/>
            <c:showLeaderLines val="1"/>
          </c:dLbls>
          <c:cat>
            <c:strRef>
              <c:f>Sheet1!$T$33:$AC$33</c:f>
              <c:strCache>
                <c:ptCount val="10"/>
                <c:pt idx="0">
                  <c:v>HST</c:v>
                </c:pt>
                <c:pt idx="1">
                  <c:v>GALEX</c:v>
                </c:pt>
                <c:pt idx="2">
                  <c:v>High-Level Science Products</c:v>
                </c:pt>
                <c:pt idx="3">
                  <c:v>Legacy</c:v>
                </c:pt>
                <c:pt idx="4">
                  <c:v>Kepler</c:v>
                </c:pt>
                <c:pt idx="5">
                  <c:v>HLA</c:v>
                </c:pt>
                <c:pt idx="6">
                  <c:v>JWST SI&amp;T</c:v>
                </c:pt>
                <c:pt idx="7">
                  <c:v>DSS</c:v>
                </c:pt>
                <c:pt idx="8">
                  <c:v>GSC</c:v>
                </c:pt>
                <c:pt idx="9">
                  <c:v>SWIFT UVOT</c:v>
                </c:pt>
              </c:strCache>
            </c:strRef>
          </c:cat>
          <c:val>
            <c:numRef>
              <c:f>Sheet1!$T$137:$AC$137</c:f>
              <c:numCache>
                <c:formatCode>General</c:formatCode>
                <c:ptCount val="10"/>
                <c:pt idx="0">
                  <c:v>97.3596579324355</c:v>
                </c:pt>
                <c:pt idx="1">
                  <c:v>27.91923780312061</c:v>
                </c:pt>
                <c:pt idx="2">
                  <c:v>5.460759274961758</c:v>
                </c:pt>
                <c:pt idx="3">
                  <c:v>2.219354891379233</c:v>
                </c:pt>
                <c:pt idx="4">
                  <c:v>18.47322265625</c:v>
                </c:pt>
                <c:pt idx="5">
                  <c:v>67.69825918762088</c:v>
                </c:pt>
                <c:pt idx="6">
                  <c:v>40.5708017555298</c:v>
                </c:pt>
                <c:pt idx="7">
                  <c:v>9.765625</c:v>
                </c:pt>
                <c:pt idx="8">
                  <c:v>2.44140625</c:v>
                </c:pt>
                <c:pt idx="9">
                  <c:v>5.838583984375</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HST Publications</a:t>
            </a:r>
          </a:p>
        </c:rich>
      </c:tx>
      <c:layout>
        <c:manualLayout>
          <c:xMode val="edge"/>
          <c:yMode val="edge"/>
          <c:x val="0.188808836395451"/>
          <c:y val="0.0833333333333333"/>
        </c:manualLayout>
      </c:layout>
      <c:overlay val="0"/>
      <c:spPr>
        <a:solidFill>
          <a:schemeClr val="bg1">
            <a:lumMod val="85000"/>
          </a:schemeClr>
        </a:solidFill>
      </c:spPr>
    </c:title>
    <c:autoTitleDeleted val="0"/>
    <c:plotArea>
      <c:layout>
        <c:manualLayout>
          <c:layoutTarget val="inner"/>
          <c:xMode val="edge"/>
          <c:yMode val="edge"/>
          <c:x val="0.16541447944007"/>
          <c:y val="0.0675925925925926"/>
          <c:w val="0.798474409448819"/>
          <c:h val="0.720606401151275"/>
        </c:manualLayout>
      </c:layout>
      <c:areaChart>
        <c:grouping val="stacked"/>
        <c:varyColors val="0"/>
        <c:ser>
          <c:idx val="0"/>
          <c:order val="0"/>
          <c:tx>
            <c:strRef>
              <c:f>Sheet1!$B$1</c:f>
              <c:strCache>
                <c:ptCount val="1"/>
                <c:pt idx="0">
                  <c:v>GO</c:v>
                </c:pt>
              </c:strCache>
            </c:strRef>
          </c:tx>
          <c:cat>
            <c:numRef>
              <c:f>Sheet1!$A$2:$A$23</c:f>
              <c:numCache>
                <c:formatCode>General</c:formatCode>
                <c:ptCount val="22"/>
                <c:pt idx="0">
                  <c:v>1991.0</c:v>
                </c:pt>
                <c:pt idx="1">
                  <c:v>1992.0</c:v>
                </c:pt>
                <c:pt idx="2">
                  <c:v>1993.0</c:v>
                </c:pt>
                <c:pt idx="3">
                  <c:v>1994.0</c:v>
                </c:pt>
                <c:pt idx="4">
                  <c:v>1995.0</c:v>
                </c:pt>
                <c:pt idx="5">
                  <c:v>1996.0</c:v>
                </c:pt>
                <c:pt idx="6">
                  <c:v>1997.0</c:v>
                </c:pt>
                <c:pt idx="7">
                  <c:v>1998.0</c:v>
                </c:pt>
                <c:pt idx="8">
                  <c:v>1999.0</c:v>
                </c:pt>
                <c:pt idx="9">
                  <c:v>2000.0</c:v>
                </c:pt>
                <c:pt idx="10">
                  <c:v>2001.0</c:v>
                </c:pt>
                <c:pt idx="11">
                  <c:v>2002.0</c:v>
                </c:pt>
                <c:pt idx="12">
                  <c:v>2003.0</c:v>
                </c:pt>
                <c:pt idx="13">
                  <c:v>2004.0</c:v>
                </c:pt>
                <c:pt idx="14">
                  <c:v>2005.0</c:v>
                </c:pt>
                <c:pt idx="15">
                  <c:v>2006.0</c:v>
                </c:pt>
                <c:pt idx="16">
                  <c:v>2007.0</c:v>
                </c:pt>
                <c:pt idx="17">
                  <c:v>2008.0</c:v>
                </c:pt>
                <c:pt idx="18">
                  <c:v>2009.0</c:v>
                </c:pt>
                <c:pt idx="19">
                  <c:v>2010.0</c:v>
                </c:pt>
                <c:pt idx="20">
                  <c:v>2011.0</c:v>
                </c:pt>
                <c:pt idx="21">
                  <c:v>2012.0</c:v>
                </c:pt>
              </c:numCache>
            </c:numRef>
          </c:cat>
          <c:val>
            <c:numRef>
              <c:f>Sheet1!$B$2:$B$23</c:f>
              <c:numCache>
                <c:formatCode>General</c:formatCode>
                <c:ptCount val="22"/>
                <c:pt idx="0">
                  <c:v>31.0</c:v>
                </c:pt>
                <c:pt idx="1">
                  <c:v>33.0</c:v>
                </c:pt>
                <c:pt idx="2">
                  <c:v>72.0</c:v>
                </c:pt>
                <c:pt idx="3">
                  <c:v>122.0</c:v>
                </c:pt>
                <c:pt idx="4">
                  <c:v>162.0</c:v>
                </c:pt>
                <c:pt idx="5">
                  <c:v>177.0</c:v>
                </c:pt>
                <c:pt idx="6">
                  <c:v>213.0</c:v>
                </c:pt>
                <c:pt idx="7">
                  <c:v>279.0</c:v>
                </c:pt>
                <c:pt idx="8">
                  <c:v>236.0</c:v>
                </c:pt>
                <c:pt idx="9">
                  <c:v>246.0</c:v>
                </c:pt>
                <c:pt idx="10">
                  <c:v>262.0</c:v>
                </c:pt>
                <c:pt idx="11">
                  <c:v>238.0</c:v>
                </c:pt>
                <c:pt idx="12">
                  <c:v>214.0</c:v>
                </c:pt>
                <c:pt idx="13">
                  <c:v>238.0</c:v>
                </c:pt>
                <c:pt idx="14">
                  <c:v>245.0</c:v>
                </c:pt>
                <c:pt idx="15">
                  <c:v>222.0</c:v>
                </c:pt>
                <c:pt idx="16">
                  <c:v>264.0</c:v>
                </c:pt>
                <c:pt idx="17">
                  <c:v>234.0</c:v>
                </c:pt>
                <c:pt idx="18">
                  <c:v>266.0</c:v>
                </c:pt>
                <c:pt idx="19">
                  <c:v>257.0</c:v>
                </c:pt>
                <c:pt idx="20">
                  <c:v>268.0</c:v>
                </c:pt>
                <c:pt idx="21">
                  <c:v>310.0</c:v>
                </c:pt>
              </c:numCache>
            </c:numRef>
          </c:val>
        </c:ser>
        <c:ser>
          <c:idx val="1"/>
          <c:order val="1"/>
          <c:tx>
            <c:strRef>
              <c:f>Sheet1!$C$1</c:f>
              <c:strCache>
                <c:ptCount val="1"/>
                <c:pt idx="0">
                  <c:v>Archival</c:v>
                </c:pt>
              </c:strCache>
            </c:strRef>
          </c:tx>
          <c:cat>
            <c:numRef>
              <c:f>Sheet1!$A$2:$A$23</c:f>
              <c:numCache>
                <c:formatCode>General</c:formatCode>
                <c:ptCount val="22"/>
                <c:pt idx="0">
                  <c:v>1991.0</c:v>
                </c:pt>
                <c:pt idx="1">
                  <c:v>1992.0</c:v>
                </c:pt>
                <c:pt idx="2">
                  <c:v>1993.0</c:v>
                </c:pt>
                <c:pt idx="3">
                  <c:v>1994.0</c:v>
                </c:pt>
                <c:pt idx="4">
                  <c:v>1995.0</c:v>
                </c:pt>
                <c:pt idx="5">
                  <c:v>1996.0</c:v>
                </c:pt>
                <c:pt idx="6">
                  <c:v>1997.0</c:v>
                </c:pt>
                <c:pt idx="7">
                  <c:v>1998.0</c:v>
                </c:pt>
                <c:pt idx="8">
                  <c:v>1999.0</c:v>
                </c:pt>
                <c:pt idx="9">
                  <c:v>2000.0</c:v>
                </c:pt>
                <c:pt idx="10">
                  <c:v>2001.0</c:v>
                </c:pt>
                <c:pt idx="11">
                  <c:v>2002.0</c:v>
                </c:pt>
                <c:pt idx="12">
                  <c:v>2003.0</c:v>
                </c:pt>
                <c:pt idx="13">
                  <c:v>2004.0</c:v>
                </c:pt>
                <c:pt idx="14">
                  <c:v>2005.0</c:v>
                </c:pt>
                <c:pt idx="15">
                  <c:v>2006.0</c:v>
                </c:pt>
                <c:pt idx="16">
                  <c:v>2007.0</c:v>
                </c:pt>
                <c:pt idx="17">
                  <c:v>2008.0</c:v>
                </c:pt>
                <c:pt idx="18">
                  <c:v>2009.0</c:v>
                </c:pt>
                <c:pt idx="19">
                  <c:v>2010.0</c:v>
                </c:pt>
                <c:pt idx="20">
                  <c:v>2011.0</c:v>
                </c:pt>
                <c:pt idx="21">
                  <c:v>2012.0</c:v>
                </c:pt>
              </c:numCache>
            </c:numRef>
          </c:cat>
          <c:val>
            <c:numRef>
              <c:f>Sheet1!$C$2:$C$23</c:f>
              <c:numCache>
                <c:formatCode>General</c:formatCode>
                <c:ptCount val="22"/>
                <c:pt idx="0">
                  <c:v>9.0</c:v>
                </c:pt>
                <c:pt idx="1">
                  <c:v>19.0</c:v>
                </c:pt>
                <c:pt idx="2">
                  <c:v>29.0</c:v>
                </c:pt>
                <c:pt idx="3">
                  <c:v>39.0</c:v>
                </c:pt>
                <c:pt idx="4">
                  <c:v>59.0</c:v>
                </c:pt>
                <c:pt idx="5">
                  <c:v>84.0</c:v>
                </c:pt>
                <c:pt idx="6">
                  <c:v>118.0</c:v>
                </c:pt>
                <c:pt idx="7">
                  <c:v>163.0</c:v>
                </c:pt>
                <c:pt idx="8">
                  <c:v>174.0</c:v>
                </c:pt>
                <c:pt idx="9">
                  <c:v>182.0</c:v>
                </c:pt>
                <c:pt idx="10">
                  <c:v>180.0</c:v>
                </c:pt>
                <c:pt idx="11">
                  <c:v>201.0</c:v>
                </c:pt>
                <c:pt idx="12">
                  <c:v>269.0</c:v>
                </c:pt>
                <c:pt idx="13">
                  <c:v>247.0</c:v>
                </c:pt>
                <c:pt idx="14">
                  <c:v>264.0</c:v>
                </c:pt>
                <c:pt idx="15">
                  <c:v>292.0</c:v>
                </c:pt>
                <c:pt idx="16">
                  <c:v>318.0</c:v>
                </c:pt>
                <c:pt idx="17">
                  <c:v>326.0</c:v>
                </c:pt>
                <c:pt idx="18">
                  <c:v>299.0</c:v>
                </c:pt>
                <c:pt idx="19">
                  <c:v>354.0</c:v>
                </c:pt>
                <c:pt idx="20">
                  <c:v>387.0</c:v>
                </c:pt>
                <c:pt idx="21">
                  <c:v>359.0</c:v>
                </c:pt>
              </c:numCache>
            </c:numRef>
          </c:val>
        </c:ser>
        <c:ser>
          <c:idx val="2"/>
          <c:order val="2"/>
          <c:tx>
            <c:strRef>
              <c:f>Sheet1!$D$1</c:f>
              <c:strCache>
                <c:ptCount val="1"/>
                <c:pt idx="0">
                  <c:v>Part GO/AR</c:v>
                </c:pt>
              </c:strCache>
            </c:strRef>
          </c:tx>
          <c:cat>
            <c:numRef>
              <c:f>Sheet1!$A$2:$A$23</c:f>
              <c:numCache>
                <c:formatCode>General</c:formatCode>
                <c:ptCount val="22"/>
                <c:pt idx="0">
                  <c:v>1991.0</c:v>
                </c:pt>
                <c:pt idx="1">
                  <c:v>1992.0</c:v>
                </c:pt>
                <c:pt idx="2">
                  <c:v>1993.0</c:v>
                </c:pt>
                <c:pt idx="3">
                  <c:v>1994.0</c:v>
                </c:pt>
                <c:pt idx="4">
                  <c:v>1995.0</c:v>
                </c:pt>
                <c:pt idx="5">
                  <c:v>1996.0</c:v>
                </c:pt>
                <c:pt idx="6">
                  <c:v>1997.0</c:v>
                </c:pt>
                <c:pt idx="7">
                  <c:v>1998.0</c:v>
                </c:pt>
                <c:pt idx="8">
                  <c:v>1999.0</c:v>
                </c:pt>
                <c:pt idx="9">
                  <c:v>2000.0</c:v>
                </c:pt>
                <c:pt idx="10">
                  <c:v>2001.0</c:v>
                </c:pt>
                <c:pt idx="11">
                  <c:v>2002.0</c:v>
                </c:pt>
                <c:pt idx="12">
                  <c:v>2003.0</c:v>
                </c:pt>
                <c:pt idx="13">
                  <c:v>2004.0</c:v>
                </c:pt>
                <c:pt idx="14">
                  <c:v>2005.0</c:v>
                </c:pt>
                <c:pt idx="15">
                  <c:v>2006.0</c:v>
                </c:pt>
                <c:pt idx="16">
                  <c:v>2007.0</c:v>
                </c:pt>
                <c:pt idx="17">
                  <c:v>2008.0</c:v>
                </c:pt>
                <c:pt idx="18">
                  <c:v>2009.0</c:v>
                </c:pt>
                <c:pt idx="19">
                  <c:v>2010.0</c:v>
                </c:pt>
                <c:pt idx="20">
                  <c:v>2011.0</c:v>
                </c:pt>
                <c:pt idx="21">
                  <c:v>2012.0</c:v>
                </c:pt>
              </c:numCache>
            </c:numRef>
          </c:cat>
          <c:val>
            <c:numRef>
              <c:f>Sheet1!$D$2:$D$23</c:f>
              <c:numCache>
                <c:formatCode>General</c:formatCode>
                <c:ptCount val="22"/>
                <c:pt idx="0">
                  <c:v>1.0</c:v>
                </c:pt>
                <c:pt idx="1">
                  <c:v>4.0</c:v>
                </c:pt>
                <c:pt idx="2">
                  <c:v>8.0</c:v>
                </c:pt>
                <c:pt idx="3">
                  <c:v>14.0</c:v>
                </c:pt>
                <c:pt idx="4">
                  <c:v>20.0</c:v>
                </c:pt>
                <c:pt idx="5">
                  <c:v>35.0</c:v>
                </c:pt>
                <c:pt idx="6">
                  <c:v>43.0</c:v>
                </c:pt>
                <c:pt idx="7">
                  <c:v>40.0</c:v>
                </c:pt>
                <c:pt idx="8">
                  <c:v>53.0</c:v>
                </c:pt>
                <c:pt idx="9">
                  <c:v>66.0</c:v>
                </c:pt>
                <c:pt idx="10">
                  <c:v>72.0</c:v>
                </c:pt>
                <c:pt idx="11">
                  <c:v>99.0</c:v>
                </c:pt>
                <c:pt idx="12">
                  <c:v>109.0</c:v>
                </c:pt>
                <c:pt idx="13">
                  <c:v>98.0</c:v>
                </c:pt>
                <c:pt idx="14">
                  <c:v>119.0</c:v>
                </c:pt>
                <c:pt idx="15">
                  <c:v>112.0</c:v>
                </c:pt>
                <c:pt idx="16">
                  <c:v>87.0</c:v>
                </c:pt>
                <c:pt idx="17">
                  <c:v>77.0</c:v>
                </c:pt>
                <c:pt idx="18">
                  <c:v>88.0</c:v>
                </c:pt>
                <c:pt idx="19">
                  <c:v>107.0</c:v>
                </c:pt>
                <c:pt idx="20">
                  <c:v>112.0</c:v>
                </c:pt>
                <c:pt idx="21">
                  <c:v>134.0</c:v>
                </c:pt>
              </c:numCache>
            </c:numRef>
          </c:val>
        </c:ser>
        <c:ser>
          <c:idx val="3"/>
          <c:order val="3"/>
          <c:tx>
            <c:strRef>
              <c:f>Sheet1!$E$1</c:f>
              <c:strCache>
                <c:ptCount val="1"/>
                <c:pt idx="0">
                  <c:v>Unassigned</c:v>
                </c:pt>
              </c:strCache>
            </c:strRef>
          </c:tx>
          <c:cat>
            <c:numRef>
              <c:f>Sheet1!$A$2:$A$23</c:f>
              <c:numCache>
                <c:formatCode>General</c:formatCode>
                <c:ptCount val="22"/>
                <c:pt idx="0">
                  <c:v>1991.0</c:v>
                </c:pt>
                <c:pt idx="1">
                  <c:v>1992.0</c:v>
                </c:pt>
                <c:pt idx="2">
                  <c:v>1993.0</c:v>
                </c:pt>
                <c:pt idx="3">
                  <c:v>1994.0</c:v>
                </c:pt>
                <c:pt idx="4">
                  <c:v>1995.0</c:v>
                </c:pt>
                <c:pt idx="5">
                  <c:v>1996.0</c:v>
                </c:pt>
                <c:pt idx="6">
                  <c:v>1997.0</c:v>
                </c:pt>
                <c:pt idx="7">
                  <c:v>1998.0</c:v>
                </c:pt>
                <c:pt idx="8">
                  <c:v>1999.0</c:v>
                </c:pt>
                <c:pt idx="9">
                  <c:v>2000.0</c:v>
                </c:pt>
                <c:pt idx="10">
                  <c:v>2001.0</c:v>
                </c:pt>
                <c:pt idx="11">
                  <c:v>2002.0</c:v>
                </c:pt>
                <c:pt idx="12">
                  <c:v>2003.0</c:v>
                </c:pt>
                <c:pt idx="13">
                  <c:v>2004.0</c:v>
                </c:pt>
                <c:pt idx="14">
                  <c:v>2005.0</c:v>
                </c:pt>
                <c:pt idx="15">
                  <c:v>2006.0</c:v>
                </c:pt>
                <c:pt idx="16">
                  <c:v>2007.0</c:v>
                </c:pt>
                <c:pt idx="17">
                  <c:v>2008.0</c:v>
                </c:pt>
                <c:pt idx="18">
                  <c:v>2009.0</c:v>
                </c:pt>
                <c:pt idx="19">
                  <c:v>2010.0</c:v>
                </c:pt>
                <c:pt idx="20">
                  <c:v>2011.0</c:v>
                </c:pt>
                <c:pt idx="21">
                  <c:v>2012.0</c:v>
                </c:pt>
              </c:numCache>
            </c:numRef>
          </c:cat>
          <c:val>
            <c:numRef>
              <c:f>Sheet1!$E$2:$E$23</c:f>
              <c:numCache>
                <c:formatCode>General</c:formatCode>
                <c:ptCount val="22"/>
                <c:pt idx="0">
                  <c:v>1.0</c:v>
                </c:pt>
                <c:pt idx="1">
                  <c:v>2.0</c:v>
                </c:pt>
                <c:pt idx="2">
                  <c:v>3.0</c:v>
                </c:pt>
                <c:pt idx="3">
                  <c:v>3.0</c:v>
                </c:pt>
                <c:pt idx="4">
                  <c:v>3.0</c:v>
                </c:pt>
                <c:pt idx="5">
                  <c:v>11.0</c:v>
                </c:pt>
                <c:pt idx="6">
                  <c:v>4.0</c:v>
                </c:pt>
                <c:pt idx="7">
                  <c:v>26.0</c:v>
                </c:pt>
                <c:pt idx="8">
                  <c:v>38.0</c:v>
                </c:pt>
                <c:pt idx="9">
                  <c:v>42.0</c:v>
                </c:pt>
                <c:pt idx="10">
                  <c:v>43.0</c:v>
                </c:pt>
                <c:pt idx="11">
                  <c:v>61.0</c:v>
                </c:pt>
                <c:pt idx="12">
                  <c:v>13.0</c:v>
                </c:pt>
                <c:pt idx="13">
                  <c:v>25.0</c:v>
                </c:pt>
                <c:pt idx="14">
                  <c:v>47.0</c:v>
                </c:pt>
                <c:pt idx="15">
                  <c:v>62.0</c:v>
                </c:pt>
                <c:pt idx="16">
                  <c:v>55.0</c:v>
                </c:pt>
                <c:pt idx="17">
                  <c:v>68.0</c:v>
                </c:pt>
                <c:pt idx="18">
                  <c:v>26.0</c:v>
                </c:pt>
                <c:pt idx="19">
                  <c:v>12.0</c:v>
                </c:pt>
                <c:pt idx="20">
                  <c:v>23.0</c:v>
                </c:pt>
                <c:pt idx="21">
                  <c:v>43.0</c:v>
                </c:pt>
              </c:numCache>
            </c:numRef>
          </c:val>
        </c:ser>
        <c:dLbls>
          <c:showLegendKey val="0"/>
          <c:showVal val="0"/>
          <c:showCatName val="0"/>
          <c:showSerName val="0"/>
          <c:showPercent val="0"/>
          <c:showBubbleSize val="0"/>
        </c:dLbls>
        <c:axId val="688358424"/>
        <c:axId val="676907624"/>
      </c:areaChart>
      <c:catAx>
        <c:axId val="688358424"/>
        <c:scaling>
          <c:orientation val="minMax"/>
        </c:scaling>
        <c:delete val="0"/>
        <c:axPos val="b"/>
        <c:numFmt formatCode="General" sourceLinked="1"/>
        <c:majorTickMark val="out"/>
        <c:minorTickMark val="none"/>
        <c:tickLblPos val="nextTo"/>
        <c:crossAx val="676907624"/>
        <c:crosses val="autoZero"/>
        <c:auto val="1"/>
        <c:lblAlgn val="ctr"/>
        <c:lblOffset val="100"/>
        <c:noMultiLvlLbl val="0"/>
      </c:catAx>
      <c:valAx>
        <c:axId val="676907624"/>
        <c:scaling>
          <c:orientation val="minMax"/>
        </c:scaling>
        <c:delete val="0"/>
        <c:axPos val="l"/>
        <c:majorGridlines/>
        <c:title>
          <c:tx>
            <c:rich>
              <a:bodyPr rot="-5400000" vert="horz"/>
              <a:lstStyle/>
              <a:p>
                <a:pPr>
                  <a:defRPr/>
                </a:pPr>
                <a:r>
                  <a:rPr lang="en-US"/>
                  <a:t>Number of referred papers</a:t>
                </a:r>
              </a:p>
            </c:rich>
          </c:tx>
          <c:layout/>
          <c:overlay val="0"/>
        </c:title>
        <c:numFmt formatCode="General" sourceLinked="1"/>
        <c:majorTickMark val="out"/>
        <c:minorTickMark val="none"/>
        <c:tickLblPos val="nextTo"/>
        <c:crossAx val="688358424"/>
        <c:crosses val="autoZero"/>
        <c:crossBetween val="midCat"/>
      </c:valAx>
      <c:spPr>
        <a:ln>
          <a:solidFill>
            <a:schemeClr val="bg1">
              <a:lumMod val="65000"/>
            </a:schemeClr>
          </a:solidFill>
        </a:ln>
      </c:spPr>
    </c:plotArea>
    <c:legend>
      <c:legendPos val="b"/>
      <c:layout/>
      <c:overlay val="0"/>
    </c:legend>
    <c:plotVisOnly val="1"/>
    <c:dispBlanksAs val="zero"/>
    <c:showDLblsOverMax val="0"/>
  </c:chart>
  <c:txPr>
    <a:bodyPr/>
    <a:lstStyle/>
    <a:p>
      <a:pPr>
        <a:defRPr sz="16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0E7510-6E08-984F-9E41-B83C4DBE05C0}" type="datetimeFigureOut">
              <a:rPr lang="en-US" smtClean="0"/>
              <a:t>11/15/13</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093D1-AC22-874A-B2FA-42FB574DAB22}" type="slidenum">
              <a:rPr lang="en-US" smtClean="0"/>
              <a:t>‹#›</a:t>
            </a:fld>
            <a:endParaRPr lang="en-US"/>
          </a:p>
        </p:txBody>
      </p:sp>
    </p:spTree>
    <p:extLst>
      <p:ext uri="{BB962C8B-B14F-4D97-AF65-F5344CB8AC3E}">
        <p14:creationId xmlns:p14="http://schemas.microsoft.com/office/powerpoint/2010/main" val="2865076551"/>
      </p:ext>
    </p:extLst>
  </p:cSld>
  <p:clrMap bg1="lt1" tx1="dk1" bg2="lt2" tx2="dk2" accent1="accent1" accent2="accent2" accent3="accent3" accent4="accent4" accent5="accent5" accent6="accent6" hlink="hlink" folHlink="folHlink"/>
  <p:notesStyle>
    <a:lvl1pPr marL="0" algn="l" defTabSz="509412" rtl="0" eaLnBrk="1" latinLnBrk="0" hangingPunct="1">
      <a:defRPr sz="1300" kern="1200">
        <a:solidFill>
          <a:schemeClr val="tx1"/>
        </a:solidFill>
        <a:latin typeface="+mn-lt"/>
        <a:ea typeface="+mn-ea"/>
        <a:cs typeface="+mn-cs"/>
      </a:defRPr>
    </a:lvl1pPr>
    <a:lvl2pPr marL="509412" algn="l" defTabSz="509412" rtl="0" eaLnBrk="1" latinLnBrk="0" hangingPunct="1">
      <a:defRPr sz="1300" kern="1200">
        <a:solidFill>
          <a:schemeClr val="tx1"/>
        </a:solidFill>
        <a:latin typeface="+mn-lt"/>
        <a:ea typeface="+mn-ea"/>
        <a:cs typeface="+mn-cs"/>
      </a:defRPr>
    </a:lvl2pPr>
    <a:lvl3pPr marL="1018824" algn="l" defTabSz="509412" rtl="0" eaLnBrk="1" latinLnBrk="0" hangingPunct="1">
      <a:defRPr sz="1300" kern="1200">
        <a:solidFill>
          <a:schemeClr val="tx1"/>
        </a:solidFill>
        <a:latin typeface="+mn-lt"/>
        <a:ea typeface="+mn-ea"/>
        <a:cs typeface="+mn-cs"/>
      </a:defRPr>
    </a:lvl3pPr>
    <a:lvl4pPr marL="1528237" algn="l" defTabSz="509412" rtl="0" eaLnBrk="1" latinLnBrk="0" hangingPunct="1">
      <a:defRPr sz="1300" kern="1200">
        <a:solidFill>
          <a:schemeClr val="tx1"/>
        </a:solidFill>
        <a:latin typeface="+mn-lt"/>
        <a:ea typeface="+mn-ea"/>
        <a:cs typeface="+mn-cs"/>
      </a:defRPr>
    </a:lvl4pPr>
    <a:lvl5pPr marL="2037649" algn="l" defTabSz="509412" rtl="0" eaLnBrk="1" latinLnBrk="0" hangingPunct="1">
      <a:defRPr sz="1300" kern="1200">
        <a:solidFill>
          <a:schemeClr val="tx1"/>
        </a:solidFill>
        <a:latin typeface="+mn-lt"/>
        <a:ea typeface="+mn-ea"/>
        <a:cs typeface="+mn-cs"/>
      </a:defRPr>
    </a:lvl5pPr>
    <a:lvl6pPr marL="2547061" algn="l" defTabSz="509412" rtl="0" eaLnBrk="1" latinLnBrk="0" hangingPunct="1">
      <a:defRPr sz="1300" kern="1200">
        <a:solidFill>
          <a:schemeClr val="tx1"/>
        </a:solidFill>
        <a:latin typeface="+mn-lt"/>
        <a:ea typeface="+mn-ea"/>
        <a:cs typeface="+mn-cs"/>
      </a:defRPr>
    </a:lvl6pPr>
    <a:lvl7pPr marL="3056473" algn="l" defTabSz="509412" rtl="0" eaLnBrk="1" latinLnBrk="0" hangingPunct="1">
      <a:defRPr sz="1300" kern="1200">
        <a:solidFill>
          <a:schemeClr val="tx1"/>
        </a:solidFill>
        <a:latin typeface="+mn-lt"/>
        <a:ea typeface="+mn-ea"/>
        <a:cs typeface="+mn-cs"/>
      </a:defRPr>
    </a:lvl7pPr>
    <a:lvl8pPr marL="3565886" algn="l" defTabSz="509412" rtl="0" eaLnBrk="1" latinLnBrk="0" hangingPunct="1">
      <a:defRPr sz="1300" kern="1200">
        <a:solidFill>
          <a:schemeClr val="tx1"/>
        </a:solidFill>
        <a:latin typeface="+mn-lt"/>
        <a:ea typeface="+mn-ea"/>
        <a:cs typeface="+mn-cs"/>
      </a:defRPr>
    </a:lvl8pPr>
    <a:lvl9pPr marL="4075298" algn="l" defTabSz="5094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093D1-AC22-874A-B2FA-42FB574DAB22}" type="slidenum">
              <a:rPr lang="en-US" smtClean="0"/>
              <a:t>3</a:t>
            </a:fld>
            <a:endParaRPr lang="en-US"/>
          </a:p>
        </p:txBody>
      </p:sp>
    </p:spTree>
    <p:extLst>
      <p:ext uri="{BB962C8B-B14F-4D97-AF65-F5344CB8AC3E}">
        <p14:creationId xmlns:p14="http://schemas.microsoft.com/office/powerpoint/2010/main" val="791444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dirty="0" smtClean="0"/>
              <a:t>Gretchen</a:t>
            </a:r>
            <a:r>
              <a:rPr lang="en-US" baseline="0" dirty="0" smtClean="0"/>
              <a:t> Greene will be discussing the VAO in her presentation this afternoon</a:t>
            </a:r>
            <a:endParaRPr lang="en-US" dirty="0"/>
          </a:p>
        </p:txBody>
      </p:sp>
      <p:sp>
        <p:nvSpPr>
          <p:cNvPr id="4" name="Slide Number Placeholder 3"/>
          <p:cNvSpPr>
            <a:spLocks noGrp="1"/>
          </p:cNvSpPr>
          <p:nvPr>
            <p:ph type="sldNum" sz="quarter" idx="10"/>
          </p:nvPr>
        </p:nvSpPr>
        <p:spPr/>
        <p:txBody>
          <a:bodyPr/>
          <a:lstStyle/>
          <a:p>
            <a:fld id="{4FE093D1-AC22-874A-B2FA-42FB574DAB22}" type="slidenum">
              <a:rPr lang="en-US" smtClean="0"/>
              <a:t>5</a:t>
            </a:fld>
            <a:endParaRPr lang="en-US"/>
          </a:p>
        </p:txBody>
      </p:sp>
    </p:spTree>
    <p:extLst>
      <p:ext uri="{BB962C8B-B14F-4D97-AF65-F5344CB8AC3E}">
        <p14:creationId xmlns:p14="http://schemas.microsoft.com/office/powerpoint/2010/main" val="324459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093D1-AC22-874A-B2FA-42FB574DAB22}" type="slidenum">
              <a:rPr lang="en-US" smtClean="0"/>
              <a:t>6</a:t>
            </a:fld>
            <a:endParaRPr lang="en-US"/>
          </a:p>
        </p:txBody>
      </p:sp>
    </p:spTree>
    <p:extLst>
      <p:ext uri="{BB962C8B-B14F-4D97-AF65-F5344CB8AC3E}">
        <p14:creationId xmlns:p14="http://schemas.microsoft.com/office/powerpoint/2010/main" val="2775730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dirty="0" smtClean="0"/>
              <a:t>Tim Kimball</a:t>
            </a:r>
            <a:r>
              <a:rPr lang="en-US" baseline="0" dirty="0" smtClean="0"/>
              <a:t> figured out how to modify the Apache webserver so that it could handle this huge load without impacting other archive users.</a:t>
            </a:r>
            <a:endParaRPr lang="en-US" dirty="0"/>
          </a:p>
        </p:txBody>
      </p:sp>
      <p:sp>
        <p:nvSpPr>
          <p:cNvPr id="4" name="Slide Number Placeholder 3"/>
          <p:cNvSpPr>
            <a:spLocks noGrp="1"/>
          </p:cNvSpPr>
          <p:nvPr>
            <p:ph type="sldNum" sz="quarter" idx="10"/>
          </p:nvPr>
        </p:nvSpPr>
        <p:spPr/>
        <p:txBody>
          <a:bodyPr/>
          <a:lstStyle/>
          <a:p>
            <a:fld id="{4FE093D1-AC22-874A-B2FA-42FB574DAB22}" type="slidenum">
              <a:rPr lang="en-US" smtClean="0"/>
              <a:t>15</a:t>
            </a:fld>
            <a:endParaRPr lang="en-US"/>
          </a:p>
        </p:txBody>
      </p:sp>
    </p:spTree>
    <p:extLst>
      <p:ext uri="{BB962C8B-B14F-4D97-AF65-F5344CB8AC3E}">
        <p14:creationId xmlns:p14="http://schemas.microsoft.com/office/powerpoint/2010/main" val="94676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dirty="0" smtClean="0"/>
              <a:t>Includes objects detected in all 5 </a:t>
            </a:r>
            <a:r>
              <a:rPr lang="en-US" dirty="0" err="1" smtClean="0"/>
              <a:t>grizy</a:t>
            </a:r>
            <a:r>
              <a:rPr lang="en-US" baseline="0" dirty="0" smtClean="0"/>
              <a:t> bands</a:t>
            </a:r>
          </a:p>
          <a:p>
            <a:r>
              <a:rPr lang="en-US" baseline="0" dirty="0" smtClean="0"/>
              <a:t>Color comes from mean </a:t>
            </a:r>
            <a:r>
              <a:rPr lang="en-US" baseline="0" dirty="0" err="1" smtClean="0"/>
              <a:t>gry</a:t>
            </a:r>
            <a:endParaRPr lang="en-US" baseline="0" dirty="0" smtClean="0"/>
          </a:p>
          <a:p>
            <a:r>
              <a:rPr lang="en-US" baseline="0" dirty="0" smtClean="0"/>
              <a:t>Brightness comes from object counts</a:t>
            </a:r>
          </a:p>
          <a:p>
            <a:r>
              <a:rPr lang="en-US" baseline="0" dirty="0" smtClean="0"/>
              <a:t>Note the clearly visible artifacts (PRs exist for those)</a:t>
            </a:r>
            <a:endParaRPr lang="en-US" dirty="0"/>
          </a:p>
        </p:txBody>
      </p:sp>
      <p:sp>
        <p:nvSpPr>
          <p:cNvPr id="4" name="Slide Number Placeholder 3"/>
          <p:cNvSpPr>
            <a:spLocks noGrp="1"/>
          </p:cNvSpPr>
          <p:nvPr>
            <p:ph type="sldNum" sz="quarter" idx="10"/>
          </p:nvPr>
        </p:nvSpPr>
        <p:spPr/>
        <p:txBody>
          <a:bodyPr/>
          <a:lstStyle/>
          <a:p>
            <a:fld id="{F29CBBBD-7880-44F6-8BE1-17EC24D1ED47}" type="slidenum">
              <a:rPr lang="en-US" smtClean="0"/>
              <a:pPr/>
              <a:t>17</a:t>
            </a:fld>
            <a:endParaRPr lang="en-US"/>
          </a:p>
        </p:txBody>
      </p:sp>
    </p:spTree>
    <p:extLst>
      <p:ext uri="{BB962C8B-B14F-4D97-AF65-F5344CB8AC3E}">
        <p14:creationId xmlns:p14="http://schemas.microsoft.com/office/powerpoint/2010/main" val="741498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r>
              <a:rPr lang="en-US" dirty="0" smtClean="0"/>
              <a:t>Demo positions:</a:t>
            </a:r>
          </a:p>
          <a:p>
            <a:r>
              <a:rPr lang="en-US" dirty="0" err="1" smtClean="0"/>
              <a:t>ngc</a:t>
            </a:r>
            <a:r>
              <a:rPr lang="en-US" dirty="0" smtClean="0"/>
              <a:t> 7288</a:t>
            </a:r>
          </a:p>
          <a:p>
            <a:r>
              <a:rPr lang="en-US" dirty="0" err="1" smtClean="0"/>
              <a:t>ngc</a:t>
            </a:r>
            <a:r>
              <a:rPr lang="en-US" dirty="0" smtClean="0"/>
              <a:t> 7222</a:t>
            </a:r>
          </a:p>
          <a:p>
            <a:r>
              <a:rPr lang="en-US" dirty="0" smtClean="0"/>
              <a:t>334.073 0.4 (in md09,</a:t>
            </a:r>
            <a:r>
              <a:rPr lang="en-US" baseline="0" dirty="0" smtClean="0"/>
              <a:t> nice little cluster – choose z I r)</a:t>
            </a:r>
          </a:p>
          <a:p>
            <a:r>
              <a:rPr lang="en-US" baseline="0" dirty="0" smtClean="0"/>
              <a:t>333 +5 (1024 pixel, shows bad region with stacking changes)</a:t>
            </a:r>
          </a:p>
          <a:p>
            <a:endParaRPr lang="en-US" dirty="0" smtClean="0"/>
          </a:p>
        </p:txBody>
      </p:sp>
      <p:sp>
        <p:nvSpPr>
          <p:cNvPr id="4" name="Slide Number Placeholder 3"/>
          <p:cNvSpPr>
            <a:spLocks noGrp="1"/>
          </p:cNvSpPr>
          <p:nvPr>
            <p:ph type="sldNum" sz="quarter" idx="10"/>
          </p:nvPr>
        </p:nvSpPr>
        <p:spPr/>
        <p:txBody>
          <a:bodyPr/>
          <a:lstStyle/>
          <a:p>
            <a:fld id="{38E8CEB1-F4E5-2E42-858E-76D033467668}" type="slidenum">
              <a:rPr lang="en-US" smtClean="0"/>
              <a:pPr/>
              <a:t>18</a:t>
            </a:fld>
            <a:endParaRPr lang="en-US" dirty="0"/>
          </a:p>
        </p:txBody>
      </p:sp>
    </p:spTree>
    <p:extLst>
      <p:ext uri="{BB962C8B-B14F-4D97-AF65-F5344CB8AC3E}">
        <p14:creationId xmlns:p14="http://schemas.microsoft.com/office/powerpoint/2010/main" val="1429635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3700" y="1581468"/>
            <a:ext cx="8150319" cy="1666028"/>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904302" y="3411219"/>
            <a:ext cx="6645338" cy="2524422"/>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F8AB531-F53D-5042-AFEC-7279F3F47FE9}" type="datetimeFigureOut">
              <a:rPr lang="en-US" smtClean="0"/>
              <a:t>11/15/13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3084730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8AB531-F53D-5042-AFEC-7279F3F47FE9}" type="datetimeFigureOut">
              <a:rPr lang="en-US" smtClean="0"/>
              <a:t>11/15/13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329269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39801" y="311257"/>
            <a:ext cx="5984899" cy="663172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8AB531-F53D-5042-AFEC-7279F3F47FE9}" type="datetimeFigureOut">
              <a:rPr lang="en-US" smtClean="0"/>
              <a:t>11/15/13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297599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8AB531-F53D-5042-AFEC-7279F3F47FE9}" type="datetimeFigureOut">
              <a:rPr lang="en-US" smtClean="0"/>
              <a:t>11/15/13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27284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99776" y="4994487"/>
            <a:ext cx="8144408" cy="1543685"/>
          </a:xfrm>
        </p:spPr>
        <p:txBody>
          <a:bodyPr anchor="t"/>
          <a:lstStyle>
            <a:lvl1pPr algn="l">
              <a:defRPr sz="45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199775" y="3294275"/>
            <a:ext cx="8144409"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5F8AB531-F53D-5042-AFEC-7279F3F47FE9}" type="datetimeFigureOut">
              <a:rPr lang="en-US" smtClean="0"/>
              <a:t>11/15/13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371893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209301" y="1813560"/>
            <a:ext cx="4017107" cy="5390303"/>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539156" y="1813560"/>
            <a:ext cx="4016323" cy="5390303"/>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F8AB531-F53D-5042-AFEC-7279F3F47FE9}" type="datetimeFigureOut">
              <a:rPr lang="en-US" smtClean="0"/>
              <a:t>11/15/13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9605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209301" y="1739795"/>
            <a:ext cx="4017105"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1209300" y="2464858"/>
            <a:ext cx="4017107" cy="473900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539157" y="1739795"/>
            <a:ext cx="401632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539157" y="2464858"/>
            <a:ext cx="4016323" cy="473900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F8AB531-F53D-5042-AFEC-7279F3F47FE9}" type="datetimeFigureOut">
              <a:rPr lang="en-US" smtClean="0"/>
              <a:t>11/15/13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13136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8AB531-F53D-5042-AFEC-7279F3F47FE9}" type="datetimeFigureOut">
              <a:rPr lang="en-US" smtClean="0"/>
              <a:t>11/15/13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3610842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AB531-F53D-5042-AFEC-7279F3F47FE9}" type="datetimeFigureOut">
              <a:rPr lang="en-US" smtClean="0"/>
              <a:t>11/15/13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1899253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30152" y="309457"/>
            <a:ext cx="344720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4753805" y="309457"/>
            <a:ext cx="4801673" cy="6894407"/>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230152" y="1626447"/>
            <a:ext cx="3447204" cy="557741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F8AB531-F53D-5042-AFEC-7279F3F47FE9}" type="datetimeFigureOut">
              <a:rPr lang="en-US" smtClean="0"/>
              <a:t>11/15/13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24766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8AB531-F53D-5042-AFEC-7279F3F47FE9}" type="datetimeFigureOut">
              <a:rPr lang="en-US" smtClean="0"/>
              <a:t>11/15/13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A8E720-E040-A24E-9FF3-C42F410783FD}" type="slidenum">
              <a:rPr lang="en-US" smtClean="0"/>
              <a:t>‹#›</a:t>
            </a:fld>
            <a:endParaRPr lang="en-US"/>
          </a:p>
        </p:txBody>
      </p:sp>
    </p:spTree>
    <p:extLst>
      <p:ext uri="{BB962C8B-B14F-4D97-AF65-F5344CB8AC3E}">
        <p14:creationId xmlns:p14="http://schemas.microsoft.com/office/powerpoint/2010/main" val="831217464"/>
      </p:ext>
    </p:extLst>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9301" y="311256"/>
            <a:ext cx="8346179" cy="1295400"/>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09301" y="1813561"/>
            <a:ext cx="8346179" cy="5390303"/>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5F8AB531-F53D-5042-AFEC-7279F3F47FE9}" type="datetimeFigureOut">
              <a:rPr lang="en-US" smtClean="0"/>
              <a:t>11/15/13</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53A8E720-E040-A24E-9FF3-C42F410783FD}" type="slidenum">
              <a:rPr lang="en-US" smtClean="0"/>
              <a:t>‹#›</a:t>
            </a:fld>
            <a:endParaRPr lang="en-US"/>
          </a:p>
        </p:txBody>
      </p:sp>
      <p:sp>
        <p:nvSpPr>
          <p:cNvPr id="7" name="TextBox 6"/>
          <p:cNvSpPr txBox="1"/>
          <p:nvPr userDrawn="1"/>
        </p:nvSpPr>
        <p:spPr>
          <a:xfrm>
            <a:off x="26297" y="2218267"/>
            <a:ext cx="953247" cy="837153"/>
          </a:xfrm>
          <a:prstGeom prst="rect">
            <a:avLst/>
          </a:prstGeom>
          <a:noFill/>
          <a:effectLst>
            <a:outerShdw blurRad="50800" dist="38100" dir="2700000" algn="tl" rotWithShape="0">
              <a:prstClr val="black">
                <a:alpha val="40000"/>
              </a:prstClr>
            </a:outerShdw>
          </a:effectLst>
        </p:spPr>
        <p:txBody>
          <a:bodyPr wrap="square" lIns="101882" tIns="50941" rIns="101882" bIns="50941" rtlCol="0">
            <a:spAutoFit/>
          </a:bodyPr>
          <a:lstStyle/>
          <a:p>
            <a:pPr algn="ctr"/>
            <a:r>
              <a:rPr lang="en-US" sz="1600" dirty="0" smtClean="0">
                <a:solidFill>
                  <a:srgbClr val="EEFFE8"/>
                </a:solidFill>
                <a:latin typeface="Abadi MT Condensed Extra Bold"/>
                <a:cs typeface="Abadi MT Condensed Extra Bold"/>
              </a:rPr>
              <a:t>Nov 18-19 2013 </a:t>
            </a:r>
            <a:endParaRPr lang="en-US" sz="1600" dirty="0">
              <a:solidFill>
                <a:srgbClr val="EEFFE8"/>
              </a:solidFill>
              <a:latin typeface="Abadi MT Condensed Extra Bold"/>
              <a:cs typeface="Abadi MT Condensed Extra Bold"/>
            </a:endParaRPr>
          </a:p>
        </p:txBody>
      </p:sp>
    </p:spTree>
    <p:extLst>
      <p:ext uri="{BB962C8B-B14F-4D97-AF65-F5344CB8AC3E}">
        <p14:creationId xmlns:p14="http://schemas.microsoft.com/office/powerpoint/2010/main" val="3871366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9412"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509412" rtl="0" eaLnBrk="1" latinLnBrk="0" hangingPunct="1">
        <a:spcBef>
          <a:spcPct val="20000"/>
        </a:spcBef>
        <a:buFont typeface="Arial"/>
        <a:buChar char="•"/>
        <a:defRPr sz="3600" kern="1200">
          <a:solidFill>
            <a:schemeClr val="tx1"/>
          </a:solidFill>
          <a:latin typeface="+mn-lt"/>
          <a:ea typeface="+mn-ea"/>
          <a:cs typeface="+mn-cs"/>
        </a:defRPr>
      </a:lvl1pPr>
      <a:lvl2pPr marL="827795" indent="-318383" algn="l" defTabSz="509412" rtl="0" eaLnBrk="1" latinLnBrk="0" hangingPunct="1">
        <a:spcBef>
          <a:spcPct val="20000"/>
        </a:spcBef>
        <a:buFont typeface="Arial"/>
        <a:buChar char="–"/>
        <a:defRPr sz="3100" kern="1200">
          <a:solidFill>
            <a:schemeClr val="tx1"/>
          </a:solidFill>
          <a:latin typeface="+mn-lt"/>
          <a:ea typeface="+mn-ea"/>
          <a:cs typeface="+mn-cs"/>
        </a:defRPr>
      </a:lvl2pPr>
      <a:lvl3pPr marL="1273531" indent="-254706" algn="l" defTabSz="509412" rtl="0" eaLnBrk="1" latinLnBrk="0" hangingPunct="1">
        <a:spcBef>
          <a:spcPct val="20000"/>
        </a:spcBef>
        <a:buFont typeface="Arial"/>
        <a:buChar char="•"/>
        <a:defRPr sz="2700" kern="1200">
          <a:solidFill>
            <a:schemeClr val="tx1"/>
          </a:solidFill>
          <a:latin typeface="+mn-lt"/>
          <a:ea typeface="+mn-ea"/>
          <a:cs typeface="+mn-cs"/>
        </a:defRPr>
      </a:lvl3pPr>
      <a:lvl4pPr marL="1782943" indent="-254706" algn="l" defTabSz="509412" rtl="0" eaLnBrk="1" latinLnBrk="0" hangingPunct="1">
        <a:spcBef>
          <a:spcPct val="20000"/>
        </a:spcBef>
        <a:buFont typeface="Arial"/>
        <a:buChar char="–"/>
        <a:defRPr sz="2200" kern="1200">
          <a:solidFill>
            <a:schemeClr val="tx1"/>
          </a:solidFill>
          <a:latin typeface="+mn-lt"/>
          <a:ea typeface="+mn-ea"/>
          <a:cs typeface="+mn-cs"/>
        </a:defRPr>
      </a:lvl4pPr>
      <a:lvl5pPr marL="2292355" indent="-254706" algn="l" defTabSz="509412" rtl="0" eaLnBrk="1" latinLnBrk="0" hangingPunct="1">
        <a:spcBef>
          <a:spcPct val="20000"/>
        </a:spcBef>
        <a:buFont typeface="Arial"/>
        <a:buChar char="»"/>
        <a:defRPr sz="2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g"/><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14.jpg"/><Relationship Id="rId4" Type="http://schemas.openxmlformats.org/officeDocument/2006/relationships/image" Target="../media/image10.png"/><Relationship Id="rId10" Type="http://schemas.openxmlformats.org/officeDocument/2006/relationships/image" Target="../media/image16.jpeg"/><Relationship Id="rId5" Type="http://schemas.openxmlformats.org/officeDocument/2006/relationships/image" Target="../media/image11.png"/><Relationship Id="rId7"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4.xml"/><Relationship Id="rId9" Type="http://schemas.openxmlformats.org/officeDocument/2006/relationships/image" Target="../media/image15.jpeg"/><Relationship Id="rId3" Type="http://schemas.openxmlformats.org/officeDocument/2006/relationships/image" Target="../media/image9.png"/><Relationship Id="rId6"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3" Type="http://schemas.microsoft.com/office/2007/relationships/hdphoto" Target="../media/hdphoto1.wd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4"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2" Type="http://schemas.openxmlformats.org/officeDocument/2006/relationships/hyperlink" Target="http://scidriv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image" Target="../media/image2.emf"/><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chart" Target="../charts/chart1.xml"/><Relationship Id="rId5" Type="http://schemas.openxmlformats.org/officeDocument/2006/relationships/package" Target="../embeddings/Microsoft_Excel_Sheet1.xlsx"/></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image" Target="../media/image3.emf"/><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1.xml"/><Relationship Id="rId5" Type="http://schemas.openxmlformats.org/officeDocument/2006/relationships/oleObject" Target="../embeddings/Microsoft_Excel_97_-_2004_Worksheet1.xls"/></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and Highlights</a:t>
            </a:r>
            <a:endParaRPr lang="en-US" dirty="0"/>
          </a:p>
        </p:txBody>
      </p:sp>
      <p:sp>
        <p:nvSpPr>
          <p:cNvPr id="3" name="Subtitle 2"/>
          <p:cNvSpPr>
            <a:spLocks noGrp="1"/>
          </p:cNvSpPr>
          <p:nvPr>
            <p:ph type="subTitle" idx="1"/>
          </p:nvPr>
        </p:nvSpPr>
        <p:spPr/>
        <p:txBody>
          <a:bodyPr/>
          <a:lstStyle/>
          <a:p>
            <a:r>
              <a:rPr lang="en-US" dirty="0" smtClean="0"/>
              <a:t>Rick White</a:t>
            </a:r>
          </a:p>
          <a:p>
            <a:r>
              <a:rPr lang="en-US" dirty="0" smtClean="0"/>
              <a:t>Karen Levay</a:t>
            </a:r>
            <a:endParaRPr lang="en-US" dirty="0"/>
          </a:p>
        </p:txBody>
      </p:sp>
    </p:spTree>
    <p:extLst>
      <p:ext uri="{BB962C8B-B14F-4D97-AF65-F5344CB8AC3E}">
        <p14:creationId xmlns:p14="http://schemas.microsoft.com/office/powerpoint/2010/main" val="3179938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WFC3 Persistence</a:t>
            </a:r>
            <a:endParaRPr lang="en-US" dirty="0"/>
          </a:p>
        </p:txBody>
      </p:sp>
      <p:sp>
        <p:nvSpPr>
          <p:cNvPr id="3" name="Content Placeholder 2"/>
          <p:cNvSpPr>
            <a:spLocks noGrp="1"/>
          </p:cNvSpPr>
          <p:nvPr>
            <p:ph idx="1"/>
          </p:nvPr>
        </p:nvSpPr>
        <p:spPr/>
        <p:txBody>
          <a:bodyPr>
            <a:normAutofit/>
          </a:bodyPr>
          <a:lstStyle/>
          <a:p>
            <a:pPr>
              <a:lnSpc>
                <a:spcPct val="90000"/>
              </a:lnSpc>
            </a:pPr>
            <a:r>
              <a:rPr lang="en-US" sz="2700" dirty="0"/>
              <a:t>MAST still maintains cache of WFC3 persistence corrected flats in a separate cache.</a:t>
            </a:r>
          </a:p>
          <a:p>
            <a:pPr>
              <a:lnSpc>
                <a:spcPct val="90000"/>
              </a:lnSpc>
            </a:pPr>
            <a:r>
              <a:rPr lang="en-US" sz="2700" dirty="0"/>
              <a:t>MAST communicated the </a:t>
            </a:r>
            <a:r>
              <a:rPr lang="en-US" sz="2700" dirty="0">
                <a:solidFill>
                  <a:srgbClr val="C0504D"/>
                </a:solidFill>
              </a:rPr>
              <a:t>MUG recommendation </a:t>
            </a:r>
            <a:r>
              <a:rPr lang="en-US" sz="2700" dirty="0"/>
              <a:t>that the WFC3 persistence corrections be incorporated into the standard pipeline.  </a:t>
            </a:r>
            <a:endParaRPr lang="en-US" sz="2700" dirty="0"/>
          </a:p>
          <a:p>
            <a:pPr>
              <a:lnSpc>
                <a:spcPct val="90000"/>
              </a:lnSpc>
            </a:pPr>
            <a:r>
              <a:rPr lang="en-US" sz="2700" dirty="0"/>
              <a:t>The instrument team was reluctant to include this correction in the standard pipeline as they feel the correction not finalized, but will reconsider the issue in 2014 time frame.  Incorporation of the persistence correction may be more possible once the archive is in the online-cache mode and updates can be included when the data are reprocessed.</a:t>
            </a:r>
            <a:endParaRPr lang="en-US" sz="2700" dirty="0"/>
          </a:p>
        </p:txBody>
      </p:sp>
    </p:spTree>
    <p:extLst>
      <p:ext uri="{BB962C8B-B14F-4D97-AF65-F5344CB8AC3E}">
        <p14:creationId xmlns:p14="http://schemas.microsoft.com/office/powerpoint/2010/main" val="635098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Archive Observation Model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Common Archive Observation Model</a:t>
            </a:r>
          </a:p>
          <a:p>
            <a:pPr lvl="1"/>
            <a:r>
              <a:rPr lang="en-US" dirty="0" smtClean="0"/>
              <a:t>Meta-data population for most MAST missions now complete in current version of CAOM </a:t>
            </a:r>
          </a:p>
          <a:p>
            <a:pPr lvl="2"/>
            <a:r>
              <a:rPr lang="en-US" sz="2500" dirty="0"/>
              <a:t>(HST and HLA, GALEX</a:t>
            </a:r>
            <a:r>
              <a:rPr lang="en-US" sz="2500" dirty="0"/>
              <a:t>, IUE, FUSE, EUVE, BEFS, TUES, WUPPE, HUT, SWIFT, </a:t>
            </a:r>
            <a:r>
              <a:rPr lang="en-US" sz="2500" dirty="0"/>
              <a:t>KEPLER)</a:t>
            </a:r>
            <a:endParaRPr lang="en-US" sz="1800" dirty="0"/>
          </a:p>
          <a:p>
            <a:pPr lvl="1"/>
            <a:r>
              <a:rPr lang="en-US" dirty="0" smtClean="0"/>
              <a:t>This is version being used by the Data Discovery Portal.</a:t>
            </a:r>
            <a:endParaRPr lang="en-US" sz="2200" dirty="0"/>
          </a:p>
          <a:p>
            <a:pPr lvl="1"/>
            <a:r>
              <a:rPr lang="en-US" dirty="0" smtClean="0"/>
              <a:t>CAOM 2 is nearing completion and the meta data will be moved in the next couple of months.</a:t>
            </a:r>
          </a:p>
          <a:p>
            <a:pPr lvl="1"/>
            <a:r>
              <a:rPr lang="en-US" dirty="0" smtClean="0"/>
              <a:t>Continuing active collaboration with CADC.  </a:t>
            </a:r>
            <a:br>
              <a:rPr lang="en-US" dirty="0" smtClean="0"/>
            </a:br>
            <a:r>
              <a:rPr lang="en-US" dirty="0" smtClean="0"/>
              <a:t>ESAC, ESO and IPAC also considering </a:t>
            </a:r>
            <a:br>
              <a:rPr lang="en-US" dirty="0" smtClean="0"/>
            </a:br>
            <a:r>
              <a:rPr lang="en-US" dirty="0" smtClean="0"/>
              <a:t>adoption of CAOM.</a:t>
            </a:r>
            <a:endParaRPr lang="en-US" sz="2200" i="1" dirty="0">
              <a:solidFill>
                <a:srgbClr val="C0504D"/>
              </a:solidFill>
            </a:endParaRPr>
          </a:p>
          <a:p>
            <a:pPr lvl="1"/>
            <a:r>
              <a:rPr lang="en-US" dirty="0" smtClean="0"/>
              <a:t>Population of new/reprocessed HST data will be part of the HST processing pipeline</a:t>
            </a:r>
            <a:endParaRPr lang="en-US" sz="3300" dirty="0"/>
          </a:p>
        </p:txBody>
      </p:sp>
      <p:sp>
        <p:nvSpPr>
          <p:cNvPr id="4" name="TextBox 3"/>
          <p:cNvSpPr txBox="1"/>
          <p:nvPr/>
        </p:nvSpPr>
        <p:spPr>
          <a:xfrm>
            <a:off x="8153585" y="5171013"/>
            <a:ext cx="1632967" cy="903096"/>
          </a:xfrm>
          <a:prstGeom prst="rect">
            <a:avLst/>
          </a:prstGeom>
          <a:solidFill>
            <a:srgbClr val="FFFFFF"/>
          </a:solidFill>
          <a:ln>
            <a:solidFill>
              <a:schemeClr val="accent2"/>
            </a:solidFill>
          </a:ln>
        </p:spPr>
        <p:txBody>
          <a:bodyPr wrap="square" lIns="101882" tIns="50941" rIns="101882" bIns="50941" rtlCol="0">
            <a:spAutoFit/>
          </a:bodyPr>
          <a:lstStyle/>
          <a:p>
            <a:r>
              <a:rPr lang="en-US" sz="1300" i="1" dirty="0">
                <a:solidFill>
                  <a:srgbClr val="C0504D"/>
                </a:solidFill>
              </a:rPr>
              <a:t>Related to MUG recommendation: Cultivate CAOM use by other archives</a:t>
            </a:r>
            <a:endParaRPr lang="en-US" sz="1300" i="1" dirty="0">
              <a:solidFill>
                <a:srgbClr val="C0504D"/>
              </a:solidFill>
            </a:endParaRPr>
          </a:p>
        </p:txBody>
      </p:sp>
    </p:spTree>
    <p:extLst>
      <p:ext uri="{BB962C8B-B14F-4D97-AF65-F5344CB8AC3E}">
        <p14:creationId xmlns:p14="http://schemas.microsoft.com/office/powerpoint/2010/main" val="972765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to Users</a:t>
            </a:r>
            <a:endParaRPr lang="en-US" dirty="0"/>
          </a:p>
        </p:txBody>
      </p:sp>
      <p:sp>
        <p:nvSpPr>
          <p:cNvPr id="3" name="Content Placeholder 2"/>
          <p:cNvSpPr>
            <a:spLocks noGrp="1"/>
          </p:cNvSpPr>
          <p:nvPr>
            <p:ph idx="1"/>
          </p:nvPr>
        </p:nvSpPr>
        <p:spPr/>
        <p:txBody>
          <a:bodyPr>
            <a:normAutofit/>
          </a:bodyPr>
          <a:lstStyle/>
          <a:p>
            <a:r>
              <a:rPr lang="en-US" sz="3100" dirty="0"/>
              <a:t>Two blog entries in </a:t>
            </a:r>
            <a:r>
              <a:rPr lang="en-US" sz="3100" dirty="0">
                <a:solidFill>
                  <a:srgbClr val="C0504D"/>
                </a:solidFill>
              </a:rPr>
              <a:t>AstroBetter</a:t>
            </a:r>
            <a:r>
              <a:rPr lang="en-US" sz="3100" dirty="0"/>
              <a:t> (programmatic access and High-Level Science Products)</a:t>
            </a:r>
          </a:p>
          <a:p>
            <a:r>
              <a:rPr lang="en-US" sz="3100" dirty="0"/>
              <a:t>Regular updates on </a:t>
            </a:r>
            <a:r>
              <a:rPr lang="en-US" sz="3100" dirty="0">
                <a:solidFill>
                  <a:srgbClr val="C0504D"/>
                </a:solidFill>
              </a:rPr>
              <a:t>Facebook</a:t>
            </a:r>
            <a:r>
              <a:rPr lang="en-US" sz="3100" dirty="0"/>
              <a:t> and </a:t>
            </a:r>
            <a:r>
              <a:rPr lang="en-US" sz="3100" dirty="0">
                <a:solidFill>
                  <a:srgbClr val="C0504D"/>
                </a:solidFill>
              </a:rPr>
              <a:t>Twitter</a:t>
            </a:r>
          </a:p>
          <a:p>
            <a:r>
              <a:rPr lang="en-US" sz="3100" dirty="0">
                <a:solidFill>
                  <a:srgbClr val="C0504D"/>
                </a:solidFill>
              </a:rPr>
              <a:t>RSS feed </a:t>
            </a:r>
            <a:r>
              <a:rPr lang="en-US" sz="3100" dirty="0"/>
              <a:t>“What’s New”</a:t>
            </a:r>
          </a:p>
          <a:p>
            <a:r>
              <a:rPr lang="en-US" sz="3100" dirty="0"/>
              <a:t>STScI </a:t>
            </a:r>
            <a:r>
              <a:rPr lang="en-US" sz="3100" dirty="0">
                <a:solidFill>
                  <a:srgbClr val="C0504D"/>
                </a:solidFill>
              </a:rPr>
              <a:t>Newsletter</a:t>
            </a:r>
          </a:p>
          <a:p>
            <a:r>
              <a:rPr lang="en-US" sz="3100" dirty="0"/>
              <a:t>Survey suggestion for more Archive Newsletters – but evidence is that they are not read.</a:t>
            </a:r>
            <a:endParaRPr lang="en-US" sz="3100" dirty="0"/>
          </a:p>
        </p:txBody>
      </p:sp>
    </p:spTree>
    <p:extLst>
      <p:ext uri="{BB962C8B-B14F-4D97-AF65-F5344CB8AC3E}">
        <p14:creationId xmlns:p14="http://schemas.microsoft.com/office/powerpoint/2010/main" val="4250984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Level Science Products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Talk later about updated guidelines with discussion about HLSP in general (</a:t>
            </a:r>
            <a:r>
              <a:rPr lang="en-US" i="1" dirty="0" err="1" smtClean="0">
                <a:solidFill>
                  <a:srgbClr val="C0504D"/>
                </a:solidFill>
              </a:rPr>
              <a:t>Koekemoer</a:t>
            </a:r>
            <a:r>
              <a:rPr lang="en-US" i="1" dirty="0" smtClean="0">
                <a:solidFill>
                  <a:srgbClr val="C0504D"/>
                </a:solidFill>
              </a:rPr>
              <a:t>/Fleming</a:t>
            </a:r>
            <a:r>
              <a:rPr lang="en-US" i="1" dirty="0" smtClean="0"/>
              <a:t>)</a:t>
            </a:r>
            <a:endParaRPr lang="en-US" dirty="0" smtClean="0"/>
          </a:p>
          <a:p>
            <a:r>
              <a:rPr lang="en-US" dirty="0" smtClean="0"/>
              <a:t>New datasets include: </a:t>
            </a:r>
          </a:p>
          <a:p>
            <a:pPr lvl="1"/>
            <a:r>
              <a:rPr lang="en-US" dirty="0" smtClean="0"/>
              <a:t>Frontier Fields</a:t>
            </a:r>
          </a:p>
          <a:p>
            <a:pPr lvl="1"/>
            <a:r>
              <a:rPr lang="en-US" dirty="0" smtClean="0"/>
              <a:t>Hubble Heritage: Comet ISON, Horsehead</a:t>
            </a:r>
          </a:p>
          <a:p>
            <a:pPr lvl="1"/>
            <a:r>
              <a:rPr lang="en-US" dirty="0" smtClean="0"/>
              <a:t>ACS Globular Cluster Survey additions</a:t>
            </a:r>
          </a:p>
          <a:p>
            <a:pPr lvl="1"/>
            <a:r>
              <a:rPr lang="en-US" dirty="0" smtClean="0"/>
              <a:t>Hubble </a:t>
            </a:r>
            <a:r>
              <a:rPr lang="en-US" dirty="0" err="1" smtClean="0"/>
              <a:t>eXtreme</a:t>
            </a:r>
            <a:r>
              <a:rPr lang="en-US" dirty="0" smtClean="0"/>
              <a:t> Deep Field (XDF)</a:t>
            </a:r>
          </a:p>
          <a:p>
            <a:pPr lvl="1"/>
            <a:r>
              <a:rPr lang="en-US" dirty="0"/>
              <a:t>Brightest of </a:t>
            </a:r>
            <a:r>
              <a:rPr lang="en-US" dirty="0" err="1"/>
              <a:t>Reionizing</a:t>
            </a:r>
            <a:r>
              <a:rPr lang="en-US" dirty="0"/>
              <a:t> Galaxies (</a:t>
            </a:r>
            <a:r>
              <a:rPr lang="en-US" dirty="0" err="1"/>
              <a:t>BoRG</a:t>
            </a:r>
            <a:r>
              <a:rPr lang="en-US" dirty="0"/>
              <a:t>) </a:t>
            </a:r>
            <a:r>
              <a:rPr lang="en-US" dirty="0" smtClean="0"/>
              <a:t> additions</a:t>
            </a:r>
          </a:p>
          <a:p>
            <a:pPr lvl="1"/>
            <a:r>
              <a:rPr lang="en-US" dirty="0" smtClean="0"/>
              <a:t>Orion Nebula Cluster Treasury Program</a:t>
            </a:r>
          </a:p>
          <a:p>
            <a:pPr lvl="1"/>
            <a:r>
              <a:rPr lang="en-US" dirty="0" smtClean="0"/>
              <a:t>UDF12</a:t>
            </a:r>
          </a:p>
          <a:p>
            <a:pPr lvl="1"/>
            <a:r>
              <a:rPr lang="en-US" dirty="0" smtClean="0"/>
              <a:t>Many CANDELS/CLASH/PHAT updates (next slide)</a:t>
            </a:r>
          </a:p>
          <a:p>
            <a:pPr marL="573089" indent="-509412"/>
            <a:r>
              <a:rPr lang="en-US" dirty="0" smtClean="0"/>
              <a:t>&gt; 10 teams have had initial contact about providing HLSP</a:t>
            </a:r>
          </a:p>
          <a:p>
            <a:pPr lvl="1"/>
            <a:endParaRPr lang="en-US" dirty="0" smtClean="0"/>
          </a:p>
          <a:p>
            <a:pPr lvl="1"/>
            <a:endParaRPr lang="en-US" dirty="0" smtClean="0"/>
          </a:p>
          <a:p>
            <a:pPr marL="0" indent="0">
              <a:buNone/>
            </a:pPr>
            <a:endParaRPr lang="en-US" dirty="0" smtClean="0"/>
          </a:p>
          <a:p>
            <a:endParaRPr lang="en-US" dirty="0"/>
          </a:p>
        </p:txBody>
      </p:sp>
      <p:sp>
        <p:nvSpPr>
          <p:cNvPr id="4" name="TextBox 3"/>
          <p:cNvSpPr txBox="1"/>
          <p:nvPr/>
        </p:nvSpPr>
        <p:spPr>
          <a:xfrm>
            <a:off x="8391701" y="2259555"/>
            <a:ext cx="1513908" cy="1103151"/>
          </a:xfrm>
          <a:prstGeom prst="rect">
            <a:avLst/>
          </a:prstGeom>
          <a:solidFill>
            <a:srgbClr val="FFFFFF"/>
          </a:solidFill>
          <a:ln>
            <a:solidFill>
              <a:schemeClr val="accent2"/>
            </a:solidFill>
          </a:ln>
        </p:spPr>
        <p:txBody>
          <a:bodyPr wrap="square" lIns="101882" tIns="50941" rIns="101882" bIns="50941" rtlCol="0">
            <a:spAutoFit/>
          </a:bodyPr>
          <a:lstStyle/>
          <a:p>
            <a:r>
              <a:rPr lang="en-US" sz="1300" i="1" dirty="0">
                <a:solidFill>
                  <a:srgbClr val="C0504D"/>
                </a:solidFill>
              </a:rPr>
              <a:t>Related to MUG recommendation: Establish metadata requirements for HLSP</a:t>
            </a:r>
            <a:endParaRPr lang="en-US" sz="1300" i="1" dirty="0">
              <a:solidFill>
                <a:srgbClr val="C0504D"/>
              </a:solidFill>
            </a:endParaRPr>
          </a:p>
        </p:txBody>
      </p:sp>
    </p:spTree>
    <p:extLst>
      <p:ext uri="{BB962C8B-B14F-4D97-AF65-F5344CB8AC3E}">
        <p14:creationId xmlns:p14="http://schemas.microsoft.com/office/powerpoint/2010/main" val="20725712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301" y="144980"/>
            <a:ext cx="8346179" cy="1027878"/>
          </a:xfrm>
        </p:spPr>
        <p:txBody>
          <a:bodyPr/>
          <a:lstStyle/>
          <a:p>
            <a:r>
              <a:rPr lang="en-US" dirty="0" smtClean="0"/>
              <a:t>Multi-Cycle Treasury Programs</a:t>
            </a:r>
            <a:endParaRPr lang="en-US" dirty="0"/>
          </a:p>
        </p:txBody>
      </p:sp>
      <p:sp>
        <p:nvSpPr>
          <p:cNvPr id="3" name="Content Placeholder 2"/>
          <p:cNvSpPr>
            <a:spLocks noGrp="1"/>
          </p:cNvSpPr>
          <p:nvPr>
            <p:ph idx="1"/>
          </p:nvPr>
        </p:nvSpPr>
        <p:spPr>
          <a:xfrm>
            <a:off x="1209301" y="1173821"/>
            <a:ext cx="8346179" cy="4835914"/>
          </a:xfrm>
        </p:spPr>
        <p:txBody>
          <a:bodyPr>
            <a:normAutofit fontScale="85000" lnSpcReduction="20000"/>
          </a:bodyPr>
          <a:lstStyle/>
          <a:p>
            <a:pPr lvl="1"/>
            <a:r>
              <a:rPr lang="en-US" dirty="0"/>
              <a:t>CANDELS (Faber/Ferguson</a:t>
            </a:r>
            <a:r>
              <a:rPr lang="en-US" dirty="0" smtClean="0"/>
              <a:t>) </a:t>
            </a:r>
          </a:p>
          <a:p>
            <a:pPr lvl="2"/>
            <a:r>
              <a:rPr lang="en-US" dirty="0" smtClean="0"/>
              <a:t>2.6 TB of data</a:t>
            </a:r>
            <a:endParaRPr lang="en-US" dirty="0"/>
          </a:p>
          <a:p>
            <a:pPr lvl="2"/>
            <a:r>
              <a:rPr lang="en-US" dirty="0"/>
              <a:t>&gt; </a:t>
            </a:r>
            <a:r>
              <a:rPr lang="en-US" dirty="0" smtClean="0"/>
              <a:t>40 TB </a:t>
            </a:r>
            <a:r>
              <a:rPr lang="en-US" dirty="0"/>
              <a:t>distributed to </a:t>
            </a:r>
            <a:r>
              <a:rPr lang="en-US" dirty="0" smtClean="0"/>
              <a:t/>
            </a:r>
            <a:br>
              <a:rPr lang="en-US" dirty="0" smtClean="0"/>
            </a:br>
            <a:r>
              <a:rPr lang="en-US" dirty="0" smtClean="0"/>
              <a:t>&gt; 1400 IP addresses</a:t>
            </a:r>
            <a:br>
              <a:rPr lang="en-US" dirty="0" smtClean="0"/>
            </a:br>
            <a:endParaRPr lang="en-US" dirty="0" smtClean="0"/>
          </a:p>
          <a:p>
            <a:pPr lvl="1"/>
            <a:r>
              <a:rPr lang="en-US" dirty="0" smtClean="0"/>
              <a:t>CLASH </a:t>
            </a:r>
            <a:r>
              <a:rPr lang="en-US" dirty="0"/>
              <a:t>(</a:t>
            </a:r>
            <a:r>
              <a:rPr lang="en-US" dirty="0" smtClean="0"/>
              <a:t>Postman)</a:t>
            </a:r>
            <a:endParaRPr lang="en-US" dirty="0"/>
          </a:p>
          <a:p>
            <a:pPr lvl="2"/>
            <a:r>
              <a:rPr lang="en-US" dirty="0" smtClean="0"/>
              <a:t>343.6 of </a:t>
            </a:r>
            <a:r>
              <a:rPr lang="en-US" dirty="0"/>
              <a:t>data </a:t>
            </a:r>
          </a:p>
          <a:p>
            <a:pPr lvl="2"/>
            <a:r>
              <a:rPr lang="en-US" dirty="0"/>
              <a:t>&gt; </a:t>
            </a:r>
            <a:r>
              <a:rPr lang="en-US" dirty="0" smtClean="0"/>
              <a:t>2.6 TB </a:t>
            </a:r>
            <a:r>
              <a:rPr lang="en-US" dirty="0"/>
              <a:t>distributed </a:t>
            </a:r>
            <a:r>
              <a:rPr lang="en-US" dirty="0" smtClean="0"/>
              <a:t>to </a:t>
            </a:r>
            <a:br>
              <a:rPr lang="en-US" dirty="0" smtClean="0"/>
            </a:br>
            <a:r>
              <a:rPr lang="en-US" dirty="0" smtClean="0"/>
              <a:t>&gt; 1100 IP addresses</a:t>
            </a:r>
            <a:br>
              <a:rPr lang="en-US" dirty="0" smtClean="0"/>
            </a:br>
            <a:endParaRPr lang="en-US" dirty="0"/>
          </a:p>
          <a:p>
            <a:pPr lvl="1"/>
            <a:r>
              <a:rPr lang="en-US" dirty="0"/>
              <a:t>PHAT (</a:t>
            </a:r>
            <a:r>
              <a:rPr lang="en-US" dirty="0" err="1"/>
              <a:t>Dalcanton</a:t>
            </a:r>
            <a:r>
              <a:rPr lang="en-US" dirty="0"/>
              <a:t>)</a:t>
            </a:r>
          </a:p>
          <a:p>
            <a:pPr lvl="2"/>
            <a:r>
              <a:rPr lang="en-US" dirty="0" smtClean="0"/>
              <a:t>&gt;1 TB </a:t>
            </a:r>
            <a:r>
              <a:rPr lang="en-US" dirty="0"/>
              <a:t>of data </a:t>
            </a:r>
            <a:endParaRPr lang="en-US" dirty="0" smtClean="0"/>
          </a:p>
          <a:p>
            <a:pPr lvl="2"/>
            <a:r>
              <a:rPr lang="en-US" dirty="0" smtClean="0"/>
              <a:t>&gt; 5 </a:t>
            </a:r>
            <a:r>
              <a:rPr lang="en-US" dirty="0"/>
              <a:t>TB distributed to </a:t>
            </a:r>
            <a:r>
              <a:rPr lang="en-US" dirty="0" smtClean="0"/>
              <a:t/>
            </a:r>
            <a:br>
              <a:rPr lang="en-US" dirty="0" smtClean="0"/>
            </a:br>
            <a:r>
              <a:rPr lang="en-US" dirty="0" smtClean="0"/>
              <a:t>&gt;540 IP addresses</a:t>
            </a:r>
          </a:p>
        </p:txBody>
      </p:sp>
      <p:pic>
        <p:nvPicPr>
          <p:cNvPr id="5" name="Picture 4" descr="wfc3_gallery.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05806" y="1067136"/>
            <a:ext cx="3978752" cy="1158803"/>
          </a:xfrm>
          <a:prstGeom prst="rect">
            <a:avLst/>
          </a:prstGeom>
        </p:spPr>
      </p:pic>
      <p:pic>
        <p:nvPicPr>
          <p:cNvPr id="8" name="Picture 7" descr="m31_footprints_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38674" y="4601261"/>
            <a:ext cx="3073400" cy="3166533"/>
          </a:xfrm>
          <a:prstGeom prst="rect">
            <a:avLst/>
          </a:prstGeom>
        </p:spPr>
      </p:pic>
      <p:pic>
        <p:nvPicPr>
          <p:cNvPr id="9" name="Picture 8" descr="m31_footprints_2.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38674" y="4601261"/>
            <a:ext cx="3073400" cy="3166533"/>
          </a:xfrm>
          <a:prstGeom prst="rect">
            <a:avLst/>
          </a:prstGeom>
        </p:spPr>
      </p:pic>
      <p:pic>
        <p:nvPicPr>
          <p:cNvPr id="6" name="Picture 5" descr="a383_composite_v2.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819381" y="2250712"/>
            <a:ext cx="3030841" cy="2982830"/>
          </a:xfrm>
          <a:prstGeom prst="rect">
            <a:avLst/>
          </a:prstGeom>
        </p:spPr>
      </p:pic>
    </p:spTree>
    <p:extLst>
      <p:ext uri="{BB962C8B-B14F-4D97-AF65-F5344CB8AC3E}">
        <p14:creationId xmlns:p14="http://schemas.microsoft.com/office/powerpoint/2010/main" val="2174476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8" descr="plothits.png"/>
          <p:cNvPicPr>
            <a:picLocks noChangeAspect="1"/>
          </p:cNvPicPr>
          <p:nvPr/>
        </p:nvPicPr>
        <p:blipFill>
          <a:blip r:embed="rId3" cstate="print">
            <a:extLst>
              <a:ext uri="{28A0092B-C50C-407E-A947-70E740481C1C}">
                <a14:useLocalDpi xmlns:a14="http://schemas.microsoft.com/office/drawing/2010/main"/>
              </a:ext>
            </a:extLst>
          </a:blip>
          <a:srcRect l="2913" t="8002" r="3683" b="3537"/>
          <a:stretch>
            <a:fillRect/>
          </a:stretch>
        </p:blipFill>
        <p:spPr bwMode="auto">
          <a:xfrm>
            <a:off x="55254" y="4129088"/>
            <a:ext cx="5504370" cy="35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1" descr="hla_ison1.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1043" y="42645"/>
            <a:ext cx="7710786" cy="405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la_ison2.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1043" y="42645"/>
            <a:ext cx="7710786" cy="405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hla_ison3.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1043" y="42645"/>
            <a:ext cx="7710786" cy="405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la_ison4.pn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31043" y="42645"/>
            <a:ext cx="7710786" cy="405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7818835" y="92712"/>
            <a:ext cx="2160984" cy="4133252"/>
          </a:xfrm>
          <a:noFill/>
        </p:spPr>
        <p:txBody>
          <a:bodyPr>
            <a:normAutofit/>
          </a:bodyPr>
          <a:lstStyle/>
          <a:p>
            <a:pPr>
              <a:defRPr/>
            </a:pPr>
            <a:r>
              <a:rPr lang="en-US" sz="3800" dirty="0"/>
              <a:t>MAST Gone Viral!</a:t>
            </a:r>
            <a:r>
              <a:rPr lang="en-US" sz="1800" dirty="0"/>
              <a:t/>
            </a:r>
            <a:br>
              <a:rPr lang="en-US" sz="1800" dirty="0"/>
            </a:br>
            <a:r>
              <a:rPr lang="en-US" sz="1800" dirty="0"/>
              <a:t/>
            </a:r>
            <a:br>
              <a:rPr lang="en-US" sz="1800" dirty="0"/>
            </a:br>
            <a:r>
              <a:rPr lang="en-US" sz="3800" dirty="0"/>
              <a:t>Comet </a:t>
            </a:r>
            <a:r>
              <a:rPr lang="en-US" sz="3800" dirty="0"/>
              <a:t/>
            </a:r>
            <a:br>
              <a:rPr lang="en-US" sz="3800" dirty="0"/>
            </a:br>
            <a:r>
              <a:rPr lang="en-US" sz="3800" dirty="0"/>
              <a:t>C/2012 S1 (ISON)</a:t>
            </a:r>
          </a:p>
        </p:txBody>
      </p:sp>
      <p:grpSp>
        <p:nvGrpSpPr>
          <p:cNvPr id="19" name="Group 18"/>
          <p:cNvGrpSpPr>
            <a:grpSpLocks/>
          </p:cNvGrpSpPr>
          <p:nvPr/>
        </p:nvGrpSpPr>
        <p:grpSpPr bwMode="auto">
          <a:xfrm>
            <a:off x="5559624" y="4311255"/>
            <a:ext cx="4420195" cy="3253161"/>
            <a:chOff x="7188200" y="5486400"/>
            <a:chExt cx="5715000" cy="4082458"/>
          </a:xfrm>
        </p:grpSpPr>
        <p:sp>
          <p:nvSpPr>
            <p:cNvPr id="11" name="TextBox 10"/>
            <p:cNvSpPr txBox="1"/>
            <p:nvPr/>
          </p:nvSpPr>
          <p:spPr>
            <a:xfrm>
              <a:off x="7188200" y="5486400"/>
              <a:ext cx="5715000" cy="1882252"/>
            </a:xfrm>
            <a:prstGeom prst="rect">
              <a:avLst/>
            </a:prstGeom>
            <a:noFill/>
          </p:spPr>
          <p:txBody>
            <a:bodyPr>
              <a:spAutoFit/>
            </a:bodyPr>
            <a:lstStyle/>
            <a:p>
              <a:pPr algn="l">
                <a:defRPr/>
              </a:pPr>
              <a:r>
                <a:rPr lang="en-US" sz="2200" i="1" dirty="0">
                  <a:solidFill>
                    <a:schemeClr val="accent2"/>
                  </a:solidFill>
                </a:rPr>
                <a:t>What happened?</a:t>
              </a:r>
            </a:p>
            <a:p>
              <a:pPr marL="254706" indent="-254706">
                <a:buFont typeface="Arial"/>
                <a:buChar char="•"/>
                <a:defRPr/>
              </a:pPr>
              <a:r>
                <a:rPr lang="en-US" sz="2200" dirty="0"/>
                <a:t>Blog post: comet is a spaceship!</a:t>
              </a:r>
            </a:p>
            <a:p>
              <a:pPr marL="254706" indent="-254706">
                <a:buFont typeface="Arial"/>
                <a:buChar char="•"/>
                <a:defRPr/>
              </a:pPr>
              <a:r>
                <a:rPr lang="en-US" sz="2200" dirty="0"/>
                <a:t>Image is sum of 3 blurred exposures of the moving comet</a:t>
              </a:r>
            </a:p>
          </p:txBody>
        </p:sp>
        <p:pic>
          <p:nvPicPr>
            <p:cNvPr id="12" name="Picture 11" descr="130430a_f606w.jp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620000" y="7518430"/>
              <a:ext cx="1625600" cy="1625624"/>
            </a:xfrm>
            <a:prstGeom prst="rect">
              <a:avLst/>
            </a:prstGeom>
            <a:ln>
              <a:solidFill>
                <a:schemeClr val="tx1">
                  <a:lumMod val="50000"/>
                </a:schemeClr>
              </a:solidFill>
            </a:ln>
          </p:spPr>
        </p:pic>
        <p:pic>
          <p:nvPicPr>
            <p:cNvPr id="21514" name="Picture 12" descr="130430c_f606w.jp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9398000" y="7518400"/>
              <a:ext cx="1625600" cy="162560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21515" name="Picture 13" descr="130430e_f606w.jpg"/>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11150600" y="7518400"/>
              <a:ext cx="1625600" cy="162560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21516" name="TextBox 15"/>
            <p:cNvSpPr txBox="1">
              <a:spLocks noChangeArrowheads="1"/>
            </p:cNvSpPr>
            <p:nvPr/>
          </p:nvSpPr>
          <p:spPr bwMode="auto">
            <a:xfrm>
              <a:off x="7661699" y="9144000"/>
              <a:ext cx="1605879" cy="42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eaLnBrk="1" hangingPunct="1"/>
              <a:r>
                <a:rPr lang="en-US" sz="1600" dirty="0">
                  <a:solidFill>
                    <a:schemeClr val="accent2"/>
                  </a:solidFill>
                </a:rPr>
                <a:t>Exposure #1</a:t>
              </a:r>
            </a:p>
          </p:txBody>
        </p:sp>
        <p:sp>
          <p:nvSpPr>
            <p:cNvPr id="21517" name="TextBox 16"/>
            <p:cNvSpPr txBox="1">
              <a:spLocks noChangeArrowheads="1"/>
            </p:cNvSpPr>
            <p:nvPr/>
          </p:nvSpPr>
          <p:spPr bwMode="auto">
            <a:xfrm>
              <a:off x="9475510" y="9144000"/>
              <a:ext cx="1605879" cy="42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eaLnBrk="1" hangingPunct="1"/>
              <a:r>
                <a:rPr lang="en-US" sz="1600" dirty="0">
                  <a:solidFill>
                    <a:schemeClr val="accent2"/>
                  </a:solidFill>
                </a:rPr>
                <a:t>Exposure #2</a:t>
              </a:r>
            </a:p>
          </p:txBody>
        </p:sp>
        <p:sp>
          <p:nvSpPr>
            <p:cNvPr id="21518" name="TextBox 17"/>
            <p:cNvSpPr txBox="1">
              <a:spLocks noChangeArrowheads="1"/>
            </p:cNvSpPr>
            <p:nvPr/>
          </p:nvSpPr>
          <p:spPr bwMode="auto">
            <a:xfrm>
              <a:off x="11228109" y="9144000"/>
              <a:ext cx="1605879" cy="42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FFFFFF"/>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FFFFFF"/>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FFFFFF"/>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FFFFFF"/>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FFFFFF"/>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FFFFFF"/>
                  </a:solidFill>
                  <a:latin typeface="Gill Sans" charset="0"/>
                  <a:ea typeface="ヒラギノ角ゴ ProN W3" charset="0"/>
                  <a:cs typeface="ヒラギノ角ゴ ProN W3" charset="0"/>
                  <a:sym typeface="Gill Sans" charset="0"/>
                </a:defRPr>
              </a:lvl9pPr>
            </a:lstStyle>
            <a:p>
              <a:pPr eaLnBrk="1" hangingPunct="1"/>
              <a:r>
                <a:rPr lang="en-US" sz="1600" dirty="0">
                  <a:solidFill>
                    <a:schemeClr val="accent2"/>
                  </a:solidFill>
                </a:rPr>
                <a:t>Exposure #3</a:t>
              </a:r>
            </a:p>
          </p:txBody>
        </p:sp>
      </p:grpSp>
    </p:spTree>
    <p:extLst>
      <p:ext uri="{BB962C8B-B14F-4D97-AF65-F5344CB8AC3E}">
        <p14:creationId xmlns:p14="http://schemas.microsoft.com/office/powerpoint/2010/main" val="1726286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S1-5248"/>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solidFill>
                  <a:schemeClr val="bg1"/>
                </a:solidFill>
              </a:rPr>
              <a:t>Pan-STARRS</a:t>
            </a:r>
            <a:endParaRPr lang="en-US" dirty="0">
              <a:solidFill>
                <a:schemeClr val="bg1"/>
              </a:solidFill>
            </a:endParaRPr>
          </a:p>
        </p:txBody>
      </p:sp>
      <p:sp>
        <p:nvSpPr>
          <p:cNvPr id="4" name="Content Placeholder 3"/>
          <p:cNvSpPr>
            <a:spLocks noGrp="1"/>
          </p:cNvSpPr>
          <p:nvPr>
            <p:ph idx="1"/>
          </p:nvPr>
        </p:nvSpPr>
        <p:spPr>
          <a:xfrm>
            <a:off x="1209301" y="1813562"/>
            <a:ext cx="8517959" cy="5137886"/>
          </a:xfrm>
        </p:spPr>
        <p:txBody>
          <a:bodyPr>
            <a:normAutofit fontScale="92500"/>
          </a:bodyPr>
          <a:lstStyle/>
          <a:p>
            <a:r>
              <a:rPr lang="en-US" dirty="0" smtClean="0">
                <a:solidFill>
                  <a:srgbClr val="FFFFFF"/>
                </a:solidFill>
              </a:rPr>
              <a:t>STScI will host the public archive for PS1</a:t>
            </a:r>
          </a:p>
          <a:p>
            <a:pPr lvl="1"/>
            <a:r>
              <a:rPr lang="en-US" dirty="0" smtClean="0">
                <a:solidFill>
                  <a:srgbClr val="FFFFFF"/>
                </a:solidFill>
              </a:rPr>
              <a:t>100 TB database</a:t>
            </a:r>
          </a:p>
          <a:p>
            <a:pPr lvl="1"/>
            <a:r>
              <a:rPr lang="en-US" dirty="0" smtClean="0">
                <a:solidFill>
                  <a:srgbClr val="FFFFFF"/>
                </a:solidFill>
              </a:rPr>
              <a:t>2 PB images</a:t>
            </a:r>
          </a:p>
          <a:p>
            <a:r>
              <a:rPr lang="en-US" dirty="0" smtClean="0">
                <a:solidFill>
                  <a:srgbClr val="FFFFFF"/>
                </a:solidFill>
              </a:rPr>
              <a:t>This is a science project, not funded by MAST</a:t>
            </a:r>
          </a:p>
          <a:p>
            <a:pPr lvl="1"/>
            <a:r>
              <a:rPr lang="en-US" dirty="0" smtClean="0">
                <a:solidFill>
                  <a:srgbClr val="FFFFFF"/>
                </a:solidFill>
              </a:rPr>
              <a:t>But MAST will benefit from data + experience (already planning PS1 use to improve HST astrometry)</a:t>
            </a:r>
          </a:p>
          <a:p>
            <a:pPr lvl="1"/>
            <a:r>
              <a:rPr lang="en-US" dirty="0" smtClean="0">
                <a:solidFill>
                  <a:srgbClr val="FFFFFF"/>
                </a:solidFill>
              </a:rPr>
              <a:t>Will use MAST tools but new hardware</a:t>
            </a:r>
          </a:p>
          <a:p>
            <a:r>
              <a:rPr lang="en-US" dirty="0" smtClean="0">
                <a:solidFill>
                  <a:srgbClr val="FFFFFF"/>
                </a:solidFill>
              </a:rPr>
              <a:t>Current schedule: opens April 2015</a:t>
            </a:r>
            <a:endParaRPr lang="en-US" dirty="0">
              <a:solidFill>
                <a:srgbClr val="FFFFFF"/>
              </a:solidFill>
            </a:endParaRPr>
          </a:p>
        </p:txBody>
      </p:sp>
    </p:spTree>
    <p:extLst>
      <p:ext uri="{BB962C8B-B14F-4D97-AF65-F5344CB8AC3E}">
        <p14:creationId xmlns:p14="http://schemas.microsoft.com/office/powerpoint/2010/main" val="20721740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pi_5color_13aug17_gry.png"/>
          <p:cNvPicPr>
            <a:picLocks noChangeAspect="1"/>
          </p:cNvPicPr>
          <p:nvPr/>
        </p:nvPicPr>
        <p:blipFill rotWithShape="1">
          <a:blip r:embed="rId3" cstate="screen">
            <a:extLst>
              <a:ext uri="{28A0092B-C50C-407E-A947-70E740481C1C}">
                <a14:useLocalDpi xmlns:a14="http://schemas.microsoft.com/office/drawing/2010/main"/>
              </a:ext>
            </a:extLst>
          </a:blip>
          <a:srcRect t="3700"/>
          <a:stretch/>
        </p:blipFill>
        <p:spPr>
          <a:xfrm>
            <a:off x="0" y="1702167"/>
            <a:ext cx="10058400" cy="5987873"/>
          </a:xfrm>
          <a:prstGeom prst="rect">
            <a:avLst/>
          </a:prstGeom>
        </p:spPr>
      </p:pic>
      <p:sp>
        <p:nvSpPr>
          <p:cNvPr id="7" name="Title 6"/>
          <p:cNvSpPr>
            <a:spLocks noGrp="1"/>
          </p:cNvSpPr>
          <p:nvPr>
            <p:ph type="title"/>
          </p:nvPr>
        </p:nvSpPr>
        <p:spPr/>
        <p:txBody>
          <a:bodyPr>
            <a:normAutofit fontScale="90000"/>
          </a:bodyPr>
          <a:lstStyle/>
          <a:p>
            <a:r>
              <a:rPr lang="en-US" dirty="0" smtClean="0"/>
              <a:t>Pan-STARRS 3PI g/r/y </a:t>
            </a:r>
            <a:r>
              <a:rPr lang="en-US" dirty="0"/>
              <a:t>mean colors</a:t>
            </a:r>
            <a:br>
              <a:rPr lang="en-US" dirty="0"/>
            </a:br>
            <a:r>
              <a:rPr lang="en-US" dirty="0" smtClean="0"/>
              <a:t>4.57x10</a:t>
            </a:r>
            <a:r>
              <a:rPr lang="en-US" baseline="30000" dirty="0"/>
              <a:t>8</a:t>
            </a:r>
            <a:r>
              <a:rPr lang="en-US" dirty="0" smtClean="0"/>
              <a:t> </a:t>
            </a:r>
            <a:r>
              <a:rPr lang="en-US" dirty="0"/>
              <a:t>objects</a:t>
            </a:r>
          </a:p>
        </p:txBody>
      </p:sp>
    </p:spTree>
    <p:extLst>
      <p:ext uri="{BB962C8B-B14F-4D97-AF65-F5344CB8AC3E}">
        <p14:creationId xmlns:p14="http://schemas.microsoft.com/office/powerpoint/2010/main" val="3701704486"/>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mtClean="0"/>
              <a:t>Sample PS1 image using HLA tools</a:t>
            </a:r>
            <a:endParaRPr lang="en-US" dirty="0"/>
          </a:p>
        </p:txBody>
      </p:sp>
      <p:sp>
        <p:nvSpPr>
          <p:cNvPr id="2" name="Date Placeholder 1"/>
          <p:cNvSpPr>
            <a:spLocks noGrp="1"/>
          </p:cNvSpPr>
          <p:nvPr>
            <p:ph type="dt" sz="half" idx="10"/>
          </p:nvPr>
        </p:nvSpPr>
        <p:spPr/>
        <p:txBody>
          <a:bodyPr/>
          <a:lstStyle/>
          <a:p>
            <a:r>
              <a:rPr lang="en-US" smtClean="0"/>
              <a:t>8/6/13</a:t>
            </a:r>
            <a:endParaRPr lang="en-US" dirty="0"/>
          </a:p>
        </p:txBody>
      </p:sp>
      <p:sp>
        <p:nvSpPr>
          <p:cNvPr id="4" name="Slide Number Placeholder 3"/>
          <p:cNvSpPr>
            <a:spLocks noGrp="1"/>
          </p:cNvSpPr>
          <p:nvPr>
            <p:ph type="sldNum" sz="quarter" idx="12"/>
          </p:nvPr>
        </p:nvSpPr>
        <p:spPr/>
        <p:txBody>
          <a:bodyPr/>
          <a:lstStyle/>
          <a:p>
            <a:fld id="{769482BA-6ECB-4740-8E08-BB94D2C9FCD7}" type="slidenum">
              <a:rPr lang="en-US" smtClean="0"/>
              <a:pPr/>
              <a:t>18</a:t>
            </a:fld>
            <a:endParaRPr lang="en-US"/>
          </a:p>
        </p:txBody>
      </p:sp>
      <p:pic>
        <p:nvPicPr>
          <p:cNvPr id="14" name="Picture 13" descr="ps1sas_ngc7288.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4525" y="3169079"/>
            <a:ext cx="7211843" cy="4391362"/>
          </a:xfrm>
          <a:prstGeom prst="rect">
            <a:avLst/>
          </a:prstGeom>
        </p:spPr>
      </p:pic>
      <p:pic>
        <p:nvPicPr>
          <p:cNvPr id="8" name="Picture 7" descr="ps1sas_ngc7288_display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5060" y="1469563"/>
            <a:ext cx="3859221" cy="4417965"/>
          </a:xfrm>
          <a:prstGeom prst="rect">
            <a:avLst/>
          </a:prstGeom>
        </p:spPr>
      </p:pic>
    </p:spTree>
    <p:extLst>
      <p:ext uri="{BB962C8B-B14F-4D97-AF65-F5344CB8AC3E}">
        <p14:creationId xmlns:p14="http://schemas.microsoft.com/office/powerpoint/2010/main" val="9882978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SWIFT UVOT updates monthly  </a:t>
            </a:r>
          </a:p>
          <a:p>
            <a:r>
              <a:rPr lang="en-US" dirty="0" smtClean="0"/>
              <a:t>XMM OM data same as at </a:t>
            </a:r>
            <a:br>
              <a:rPr lang="en-US" dirty="0" smtClean="0"/>
            </a:br>
            <a:r>
              <a:rPr lang="en-US" dirty="0" smtClean="0"/>
              <a:t>HEASARC for the products we are serving.    </a:t>
            </a:r>
          </a:p>
          <a:p>
            <a:r>
              <a:rPr lang="en-US" dirty="0" smtClean="0"/>
              <a:t>Literature links are on-going.  The data gathered from this project will be used in some future projects (see </a:t>
            </a:r>
            <a:r>
              <a:rPr lang="en-US" i="1" dirty="0" err="1" smtClean="0">
                <a:solidFill>
                  <a:schemeClr val="accent2"/>
                </a:solidFill>
              </a:rPr>
              <a:t>Aloisi</a:t>
            </a:r>
            <a:r>
              <a:rPr lang="en-US" dirty="0" smtClean="0"/>
              <a:t>)</a:t>
            </a:r>
          </a:p>
          <a:p>
            <a:r>
              <a:rPr lang="en-US" dirty="0" smtClean="0"/>
              <a:t>Investigating the JHU </a:t>
            </a:r>
            <a:r>
              <a:rPr lang="en-US" dirty="0" smtClean="0">
                <a:hlinkClick r:id="rId2"/>
              </a:rPr>
              <a:t>SciDrive</a:t>
            </a:r>
            <a:r>
              <a:rPr lang="en-US" dirty="0" smtClean="0"/>
              <a:t> (VO Space)</a:t>
            </a:r>
          </a:p>
          <a:p>
            <a:r>
              <a:rPr lang="en-US" dirty="0" smtClean="0"/>
              <a:t>Big Data – LSST representative on JWST SDR Review Board</a:t>
            </a:r>
          </a:p>
          <a:p>
            <a:r>
              <a:rPr lang="en-US" dirty="0" smtClean="0"/>
              <a:t>Pan-STARRS</a:t>
            </a:r>
          </a:p>
          <a:p>
            <a:endParaRPr lang="en-US" dirty="0"/>
          </a:p>
        </p:txBody>
      </p:sp>
      <p:sp>
        <p:nvSpPr>
          <p:cNvPr id="4" name="TextBox 3"/>
          <p:cNvSpPr txBox="1"/>
          <p:nvPr/>
        </p:nvSpPr>
        <p:spPr>
          <a:xfrm>
            <a:off x="7617363" y="1813562"/>
            <a:ext cx="1834339" cy="1103151"/>
          </a:xfrm>
          <a:prstGeom prst="rect">
            <a:avLst/>
          </a:prstGeom>
          <a:solidFill>
            <a:srgbClr val="FFFFFF"/>
          </a:solidFill>
          <a:ln>
            <a:solidFill>
              <a:schemeClr val="accent2"/>
            </a:solidFill>
          </a:ln>
        </p:spPr>
        <p:txBody>
          <a:bodyPr wrap="square" lIns="101882" tIns="50941" rIns="101882" bIns="50941" rtlCol="0">
            <a:spAutoFit/>
          </a:bodyPr>
          <a:lstStyle/>
          <a:p>
            <a:r>
              <a:rPr lang="en-US" sz="1300" i="1" dirty="0">
                <a:solidFill>
                  <a:srgbClr val="C0504D"/>
                </a:solidFill>
              </a:rPr>
              <a:t>Related to MUG recommendation: SWIFT and XMM data should be the same as at HEASARC</a:t>
            </a:r>
            <a:endParaRPr lang="en-US" sz="1300" i="1" dirty="0">
              <a:solidFill>
                <a:srgbClr val="C0504D"/>
              </a:solidFill>
            </a:endParaRPr>
          </a:p>
        </p:txBody>
      </p:sp>
    </p:spTree>
    <p:extLst>
      <p:ext uri="{BB962C8B-B14F-4D97-AF65-F5344CB8AC3E}">
        <p14:creationId xmlns:p14="http://schemas.microsoft.com/office/powerpoint/2010/main" val="13326493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301" y="130914"/>
            <a:ext cx="8346179" cy="857251"/>
          </a:xfrm>
        </p:spPr>
        <p:txBody>
          <a:bodyPr>
            <a:normAutofit/>
          </a:bodyPr>
          <a:lstStyle/>
          <a:p>
            <a:r>
              <a:rPr lang="en-US" dirty="0" smtClean="0"/>
              <a:t>MAST Data &amp; Growth</a:t>
            </a:r>
            <a:endParaRPr lang="en-US" dirty="0"/>
          </a:p>
        </p:txBody>
      </p:sp>
      <p:sp>
        <p:nvSpPr>
          <p:cNvPr id="9" name="TextBox 8"/>
          <p:cNvSpPr txBox="1"/>
          <p:nvPr/>
        </p:nvSpPr>
        <p:spPr>
          <a:xfrm>
            <a:off x="1855812" y="4493796"/>
            <a:ext cx="7246010" cy="2511456"/>
          </a:xfrm>
          <a:prstGeom prst="rect">
            <a:avLst/>
          </a:prstGeom>
          <a:noFill/>
        </p:spPr>
        <p:txBody>
          <a:bodyPr wrap="square" lIns="101882" tIns="50941" rIns="101882" bIns="50941" rtlCol="0">
            <a:spAutoFit/>
          </a:bodyPr>
          <a:lstStyle/>
          <a:p>
            <a:endParaRPr lang="en-US" sz="2700" dirty="0"/>
          </a:p>
          <a:p>
            <a:r>
              <a:rPr lang="en-US" sz="2700" dirty="0"/>
              <a:t>278 TB  - Holdings Size as of Nov 1 2013</a:t>
            </a:r>
          </a:p>
          <a:p>
            <a:r>
              <a:rPr lang="en-US" sz="2700" dirty="0"/>
              <a:t>3 </a:t>
            </a:r>
            <a:r>
              <a:rPr lang="en-US" sz="2700" dirty="0"/>
              <a:t>TB  – Average Ingest Rate per month</a:t>
            </a:r>
          </a:p>
          <a:p>
            <a:r>
              <a:rPr lang="en-US" sz="2700" dirty="0"/>
              <a:t>19 TB – Average data distribution rate per month</a:t>
            </a:r>
          </a:p>
          <a:p>
            <a:r>
              <a:rPr lang="en-US" sz="2700" dirty="0"/>
              <a:t>1,500,000 - Average # searches per month</a:t>
            </a:r>
          </a:p>
          <a:p>
            <a:endParaRPr lang="en-US" dirty="0"/>
          </a:p>
        </p:txBody>
      </p:sp>
      <p:graphicFrame>
        <p:nvGraphicFramePr>
          <p:cNvPr id="8" name="Chart 7"/>
          <p:cNvGraphicFramePr>
            <a:graphicFrameLocks/>
          </p:cNvGraphicFramePr>
          <p:nvPr>
            <p:extLst>
              <p:ext uri="{D42A27DB-BD31-4B8C-83A1-F6EECF244321}">
                <p14:modId xmlns:p14="http://schemas.microsoft.com/office/powerpoint/2010/main" val="657646812"/>
              </p:ext>
            </p:extLst>
          </p:nvPr>
        </p:nvGraphicFramePr>
        <p:xfrm>
          <a:off x="1065859" y="988165"/>
          <a:ext cx="4974317" cy="3267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267780831"/>
              </p:ext>
            </p:extLst>
          </p:nvPr>
        </p:nvGraphicFramePr>
        <p:xfrm>
          <a:off x="5307072" y="1146279"/>
          <a:ext cx="4490133" cy="2393414"/>
        </p:xfrm>
        <a:graphic>
          <a:graphicData uri="http://schemas.openxmlformats.org/presentationml/2006/ole">
            <mc:AlternateContent xmlns:mc="http://schemas.openxmlformats.org/markup-compatibility/2006">
              <mc:Choice xmlns:v="urn:schemas-microsoft-com:vml" Requires="v">
                <p:oleObj spid="_x0000_s1126" name="Worksheet" r:id="rId5" imgW="10947400" imgH="5664200" progId="Excel.Sheet.12">
                  <p:embed/>
                </p:oleObj>
              </mc:Choice>
              <mc:Fallback>
                <p:oleObj name="Worksheet" r:id="rId5" imgW="10947400" imgH="5664200" progId="Excel.Sheet.12">
                  <p:embed/>
                  <p:pic>
                    <p:nvPicPr>
                      <p:cNvPr id="0" name=""/>
                      <p:cNvPicPr/>
                      <p:nvPr/>
                    </p:nvPicPr>
                    <p:blipFill>
                      <a:blip r:embed="rId6"/>
                      <a:stretch>
                        <a:fillRect/>
                      </a:stretch>
                    </p:blipFill>
                    <p:spPr>
                      <a:xfrm>
                        <a:off x="5307072" y="1146279"/>
                        <a:ext cx="4490133" cy="2393414"/>
                      </a:xfrm>
                      <a:prstGeom prst="rect">
                        <a:avLst/>
                      </a:prstGeom>
                    </p:spPr>
                  </p:pic>
                </p:oleObj>
              </mc:Fallback>
            </mc:AlternateContent>
          </a:graphicData>
        </a:graphic>
      </p:graphicFrame>
    </p:spTree>
    <p:extLst>
      <p:ext uri="{BB962C8B-B14F-4D97-AF65-F5344CB8AC3E}">
        <p14:creationId xmlns:p14="http://schemas.microsoft.com/office/powerpoint/2010/main" val="2272615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MUG meeting changes</a:t>
            </a:r>
            <a:endParaRPr lang="en-US" dirty="0"/>
          </a:p>
        </p:txBody>
      </p:sp>
      <p:sp>
        <p:nvSpPr>
          <p:cNvPr id="3" name="Content Placeholder 2"/>
          <p:cNvSpPr>
            <a:spLocks noGrp="1"/>
          </p:cNvSpPr>
          <p:nvPr>
            <p:ph idx="1"/>
          </p:nvPr>
        </p:nvSpPr>
        <p:spPr/>
        <p:txBody>
          <a:bodyPr/>
          <a:lstStyle/>
          <a:p>
            <a:r>
              <a:rPr lang="en-US" dirty="0" smtClean="0"/>
              <a:t>Fewer/shorter presentations</a:t>
            </a:r>
          </a:p>
          <a:p>
            <a:r>
              <a:rPr lang="en-US" dirty="0" smtClean="0"/>
              <a:t>Longer meeting</a:t>
            </a:r>
          </a:p>
          <a:p>
            <a:r>
              <a:rPr lang="en-US" dirty="0" smtClean="0"/>
              <a:t>Including some responses to MUG recommendations and suggestions in talks</a:t>
            </a:r>
          </a:p>
          <a:p>
            <a:endParaRPr lang="en-US" dirty="0" smtClean="0"/>
          </a:p>
          <a:p>
            <a:endParaRPr lang="en-US" dirty="0"/>
          </a:p>
        </p:txBody>
      </p:sp>
      <p:sp>
        <p:nvSpPr>
          <p:cNvPr id="4" name="TextBox 3"/>
          <p:cNvSpPr txBox="1"/>
          <p:nvPr/>
        </p:nvSpPr>
        <p:spPr>
          <a:xfrm>
            <a:off x="8081257" y="1973317"/>
            <a:ext cx="1474222" cy="903096"/>
          </a:xfrm>
          <a:prstGeom prst="rect">
            <a:avLst/>
          </a:prstGeom>
          <a:solidFill>
            <a:srgbClr val="FFFFFF"/>
          </a:solidFill>
          <a:ln>
            <a:solidFill>
              <a:schemeClr val="accent2"/>
            </a:solidFill>
          </a:ln>
        </p:spPr>
        <p:txBody>
          <a:bodyPr wrap="square" lIns="101882" tIns="50941" rIns="101882" bIns="50941" rtlCol="0">
            <a:spAutoFit/>
          </a:bodyPr>
          <a:lstStyle/>
          <a:p>
            <a:r>
              <a:rPr lang="en-US" sz="1300" i="1" dirty="0">
                <a:solidFill>
                  <a:srgbClr val="C0504D"/>
                </a:solidFill>
              </a:rPr>
              <a:t>Related to MUG recommendations: Improving the MUG meeting</a:t>
            </a:r>
            <a:endParaRPr lang="en-US" sz="1300" i="1" dirty="0">
              <a:solidFill>
                <a:srgbClr val="C0504D"/>
              </a:solidFill>
            </a:endParaRPr>
          </a:p>
        </p:txBody>
      </p:sp>
    </p:spTree>
    <p:extLst>
      <p:ext uri="{BB962C8B-B14F-4D97-AF65-F5344CB8AC3E}">
        <p14:creationId xmlns:p14="http://schemas.microsoft.com/office/powerpoint/2010/main" val="37386438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0058400" cy="7772400"/>
          </a:xfrm>
          <a:prstGeom prst="rect">
            <a:avLst/>
          </a:prstGeom>
          <a:solidFill>
            <a:schemeClr val="tx1"/>
          </a:solidFill>
        </p:spPr>
        <p:txBody>
          <a:bodyPr wrap="square" lIns="101882" tIns="50941" rIns="101882" bIns="50941" rtlCol="0" anchor="ctr">
            <a:normAutofit/>
          </a:bodyPr>
          <a:lstStyle/>
          <a:p>
            <a:pPr algn="ctr"/>
            <a:r>
              <a:rPr lang="en-US" dirty="0" smtClean="0">
                <a:solidFill>
                  <a:schemeClr val="bg1"/>
                </a:solidFill>
              </a:rPr>
              <a:t>Extra slides</a:t>
            </a:r>
            <a:endParaRPr lang="en-US" dirty="0">
              <a:solidFill>
                <a:schemeClr val="bg1"/>
              </a:solidFill>
            </a:endParaRPr>
          </a:p>
        </p:txBody>
      </p:sp>
    </p:spTree>
    <p:extLst>
      <p:ext uri="{BB962C8B-B14F-4D97-AF65-F5344CB8AC3E}">
        <p14:creationId xmlns:p14="http://schemas.microsoft.com/office/powerpoint/2010/main" val="2000530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Supplementary Material</a:t>
            </a:r>
            <a:endParaRPr lang="en-US" dirty="0"/>
          </a:p>
        </p:txBody>
      </p:sp>
      <p:sp>
        <p:nvSpPr>
          <p:cNvPr id="3" name="Content Placeholder 2"/>
          <p:cNvSpPr>
            <a:spLocks noGrp="1"/>
          </p:cNvSpPr>
          <p:nvPr>
            <p:ph idx="1"/>
          </p:nvPr>
        </p:nvSpPr>
        <p:spPr/>
        <p:txBody>
          <a:bodyPr/>
          <a:lstStyle/>
          <a:p>
            <a:r>
              <a:rPr lang="en-US" dirty="0" smtClean="0"/>
              <a:t>HST Upgrade Project Status</a:t>
            </a:r>
          </a:p>
          <a:p>
            <a:r>
              <a:rPr lang="en-US" dirty="0" smtClean="0"/>
              <a:t>HST Instruments/Operations Highlights</a:t>
            </a:r>
          </a:p>
          <a:p>
            <a:r>
              <a:rPr lang="en-US" dirty="0" smtClean="0"/>
              <a:t>JWST Data Management System (DMS)</a:t>
            </a:r>
          </a:p>
          <a:p>
            <a:r>
              <a:rPr lang="en-US" dirty="0" smtClean="0"/>
              <a:t>JWST Data Flow Diagram</a:t>
            </a:r>
          </a:p>
          <a:p>
            <a:r>
              <a:rPr lang="en-US" dirty="0" smtClean="0"/>
              <a:t>JWST Functional Architecture</a:t>
            </a:r>
            <a:endParaRPr lang="en-US" dirty="0"/>
          </a:p>
        </p:txBody>
      </p:sp>
    </p:spTree>
    <p:extLst>
      <p:ext uri="{BB962C8B-B14F-4D97-AF65-F5344CB8AC3E}">
        <p14:creationId xmlns:p14="http://schemas.microsoft.com/office/powerpoint/2010/main" val="170126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HST Upgrade Project Status</a:t>
            </a:r>
            <a:endParaRPr lang="en-US" dirty="0"/>
          </a:p>
        </p:txBody>
      </p:sp>
      <p:sp>
        <p:nvSpPr>
          <p:cNvPr id="3" name="Content Placeholder 2"/>
          <p:cNvSpPr>
            <a:spLocks noGrp="1"/>
          </p:cNvSpPr>
          <p:nvPr>
            <p:ph idx="1"/>
          </p:nvPr>
        </p:nvSpPr>
        <p:spPr>
          <a:xfrm>
            <a:off x="1209301" y="1813561"/>
            <a:ext cx="8346179" cy="5838895"/>
          </a:xfrm>
        </p:spPr>
        <p:txBody>
          <a:bodyPr>
            <a:normAutofit fontScale="62500" lnSpcReduction="20000"/>
          </a:bodyPr>
          <a:lstStyle/>
          <a:p>
            <a:r>
              <a:rPr lang="en-US" dirty="0" smtClean="0"/>
              <a:t>Project goals – modernize, improve flexibility. </a:t>
            </a:r>
          </a:p>
          <a:p>
            <a:pPr lvl="1"/>
            <a:r>
              <a:rPr lang="en-US" dirty="0" smtClean="0"/>
              <a:t>Replace reference file system (replace CDB with CRDS)</a:t>
            </a:r>
          </a:p>
          <a:p>
            <a:pPr lvl="1"/>
            <a:r>
              <a:rPr lang="en-US" dirty="0" smtClean="0"/>
              <a:t>Replace old OPUS pipeline infrastructure with Condor/OWL</a:t>
            </a:r>
          </a:p>
          <a:p>
            <a:pPr lvl="1"/>
            <a:r>
              <a:rPr lang="en-US" dirty="0" smtClean="0"/>
              <a:t>Replace OTFR with online cache that is updated as needed   </a:t>
            </a:r>
            <a:br>
              <a:rPr lang="en-US" dirty="0" smtClean="0"/>
            </a:br>
            <a:endParaRPr lang="en-US" dirty="0" smtClean="0"/>
          </a:p>
          <a:p>
            <a:r>
              <a:rPr lang="en-US" dirty="0" smtClean="0"/>
              <a:t>Goal to complete upgrade project and be operational Spring 2014</a:t>
            </a:r>
          </a:p>
          <a:p>
            <a:pPr lvl="1"/>
            <a:r>
              <a:rPr lang="en-US" dirty="0" smtClean="0"/>
              <a:t>Improved implementation of reference files to be implemented into parallel operations in Dec 2013</a:t>
            </a:r>
          </a:p>
          <a:p>
            <a:pPr lvl="1"/>
            <a:r>
              <a:rPr lang="en-US" dirty="0" smtClean="0"/>
              <a:t>Replacing OPUS with Condor/OWL workflow manager – Initial implementation in Ops for CRDS. - Dec 2013</a:t>
            </a:r>
          </a:p>
          <a:p>
            <a:pPr lvl="1"/>
            <a:r>
              <a:rPr lang="en-US" dirty="0" smtClean="0"/>
              <a:t>HST instrument pipelines will be in Condor along with most of the support/ancillary pipelines.</a:t>
            </a:r>
          </a:p>
          <a:p>
            <a:pPr lvl="1"/>
            <a:r>
              <a:rPr lang="en-US" dirty="0" smtClean="0"/>
              <a:t>Upgrade of Storage Broker – now flexible and able to handle different types of mount points e.g. online cache  – completed September 2013</a:t>
            </a:r>
          </a:p>
          <a:p>
            <a:pPr lvl="1"/>
            <a:r>
              <a:rPr lang="en-US" dirty="0" smtClean="0"/>
              <a:t>Full online cache population and reprocessing/repopulation in development.  Static instruments will also be in cache.  Timing is still TBD, but by Spring 2013</a:t>
            </a:r>
          </a:p>
          <a:p>
            <a:pPr lvl="1"/>
            <a:r>
              <a:rPr lang="en-US" dirty="0" smtClean="0"/>
              <a:t>Operational workflow will include CAOM population and preview creation </a:t>
            </a:r>
          </a:p>
        </p:txBody>
      </p:sp>
    </p:spTree>
    <p:extLst>
      <p:ext uri="{BB962C8B-B14F-4D97-AF65-F5344CB8AC3E}">
        <p14:creationId xmlns:p14="http://schemas.microsoft.com/office/powerpoint/2010/main" val="3492048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HST Instruments / Operations Highlights</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Astrodrizzle and CALWFC3 updates – Dec 2012 and Jan 2013</a:t>
            </a:r>
          </a:p>
          <a:p>
            <a:r>
              <a:rPr lang="en-US" smtClean="0"/>
              <a:t>March 2013 – All WFC3 data reprocessed – March 2013</a:t>
            </a:r>
          </a:p>
          <a:p>
            <a:r>
              <a:rPr lang="en-US" smtClean="0"/>
              <a:t>April 2013 – All ACS data reprocessed – April 2013</a:t>
            </a:r>
          </a:p>
          <a:p>
            <a:r>
              <a:rPr lang="en-US" smtClean="0"/>
              <a:t>New calibration routines, COS updates – April 2013</a:t>
            </a:r>
          </a:p>
          <a:p>
            <a:r>
              <a:rPr lang="en-US" smtClean="0"/>
              <a:t>More COS updates – May 2013</a:t>
            </a:r>
          </a:p>
          <a:p>
            <a:r>
              <a:rPr lang="en-US" smtClean="0"/>
              <a:t>COS reprocessing started – June 2013.  Recreating CCI/CSUM files so processing data manually in chronological order with team inspection every few weeks.</a:t>
            </a:r>
          </a:p>
          <a:p>
            <a:r>
              <a:rPr lang="en-US" smtClean="0"/>
              <a:t>FOC and GHRS header-data fixed and re-ingested – Oct 2013</a:t>
            </a:r>
            <a:endParaRPr lang="en-US" dirty="0" smtClean="0"/>
          </a:p>
        </p:txBody>
      </p:sp>
    </p:spTree>
    <p:extLst>
      <p:ext uri="{BB962C8B-B14F-4D97-AF65-F5344CB8AC3E}">
        <p14:creationId xmlns:p14="http://schemas.microsoft.com/office/powerpoint/2010/main" val="2934001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JWST Data Management Systems (DMS)</a:t>
            </a:r>
            <a:endParaRPr lang="en-US" dirty="0"/>
          </a:p>
        </p:txBody>
      </p:sp>
      <p:sp>
        <p:nvSpPr>
          <p:cNvPr id="3" name="Content Placeholder 2"/>
          <p:cNvSpPr>
            <a:spLocks noGrp="1"/>
          </p:cNvSpPr>
          <p:nvPr>
            <p:ph idx="1"/>
          </p:nvPr>
        </p:nvSpPr>
        <p:spPr/>
        <p:txBody>
          <a:bodyPr>
            <a:normAutofit/>
          </a:bodyPr>
          <a:lstStyle/>
          <a:p>
            <a:r>
              <a:rPr lang="en-US" sz="3100" dirty="0"/>
              <a:t>Design and development work underway.</a:t>
            </a:r>
          </a:p>
          <a:p>
            <a:r>
              <a:rPr lang="en-US" sz="3100" dirty="0"/>
              <a:t>Third System Design Review (SDR) later this week. Second DMS build was Oct 1.</a:t>
            </a:r>
          </a:p>
          <a:p>
            <a:r>
              <a:rPr lang="en-US" sz="3100" dirty="0"/>
              <a:t>Calibration and pipeline development underway.  Definition of data products and associations started recently.  Database design underway, starting with file tracking.  </a:t>
            </a:r>
          </a:p>
          <a:p>
            <a:r>
              <a:rPr lang="en-US" sz="3100" dirty="0"/>
              <a:t>HST upgrade project taking advantage of JWST design decisions and HST provides operational experience for JWST. </a:t>
            </a:r>
          </a:p>
          <a:p>
            <a:endParaRPr lang="en-US" sz="3100" dirty="0"/>
          </a:p>
          <a:p>
            <a:endParaRPr lang="en-US" sz="3100" dirty="0"/>
          </a:p>
          <a:p>
            <a:endParaRPr lang="en-US" sz="3100" dirty="0"/>
          </a:p>
        </p:txBody>
      </p:sp>
    </p:spTree>
    <p:extLst>
      <p:ext uri="{BB962C8B-B14F-4D97-AF65-F5344CB8AC3E}">
        <p14:creationId xmlns:p14="http://schemas.microsoft.com/office/powerpoint/2010/main" val="3502926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JWST Data Flow Diagram</a:t>
            </a:r>
            <a:endParaRPr lang="en-US" dirty="0"/>
          </a:p>
        </p:txBody>
      </p:sp>
      <p:pic>
        <p:nvPicPr>
          <p:cNvPr id="4" name="Picture 3" descr="DMS_data_flow_SDR3_v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48606"/>
            <a:ext cx="10058400" cy="5707565"/>
          </a:xfrm>
          <a:prstGeom prst="rect">
            <a:avLst/>
          </a:prstGeom>
        </p:spPr>
      </p:pic>
    </p:spTree>
    <p:extLst>
      <p:ext uri="{BB962C8B-B14F-4D97-AF65-F5344CB8AC3E}">
        <p14:creationId xmlns:p14="http://schemas.microsoft.com/office/powerpoint/2010/main" val="2243130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301" y="311257"/>
            <a:ext cx="8346179" cy="817342"/>
          </a:xfrm>
        </p:spPr>
        <p:txBody>
          <a:bodyPr>
            <a:normAutofit fontScale="90000"/>
          </a:bodyPr>
          <a:lstStyle/>
          <a:p>
            <a:r>
              <a:rPr lang="en-US" dirty="0" smtClean="0"/>
              <a:t>JWST Functional Architecture</a:t>
            </a:r>
            <a:endParaRPr lang="en-US" dirty="0"/>
          </a:p>
        </p:txBody>
      </p:sp>
      <p:pic>
        <p:nvPicPr>
          <p:cNvPr id="4" name="Content Placeholder 3" descr="MultiMission_FunctionalArchive_Oct13_JWST.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71" b="-1357"/>
          <a:stretch/>
        </p:blipFill>
        <p:spPr>
          <a:xfrm>
            <a:off x="1209301" y="1112243"/>
            <a:ext cx="8346179" cy="6575308"/>
          </a:xfrm>
        </p:spPr>
      </p:pic>
    </p:spTree>
    <p:extLst>
      <p:ext uri="{BB962C8B-B14F-4D97-AF65-F5344CB8AC3E}">
        <p14:creationId xmlns:p14="http://schemas.microsoft.com/office/powerpoint/2010/main" val="282376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301" y="311257"/>
            <a:ext cx="8346179" cy="1138768"/>
          </a:xfrm>
        </p:spPr>
        <p:txBody>
          <a:bodyPr>
            <a:normAutofit/>
          </a:bodyPr>
          <a:lstStyle/>
          <a:p>
            <a:r>
              <a:rPr lang="en-US" dirty="0" smtClean="0"/>
              <a:t>Distribution </a:t>
            </a:r>
            <a:r>
              <a:rPr lang="en-US" dirty="0" err="1" smtClean="0"/>
              <a:t>vs</a:t>
            </a:r>
            <a:r>
              <a:rPr lang="en-US" dirty="0" smtClean="0"/>
              <a:t> Holdings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490032548"/>
              </p:ext>
            </p:extLst>
          </p:nvPr>
        </p:nvGraphicFramePr>
        <p:xfrm>
          <a:off x="1372553" y="1248622"/>
          <a:ext cx="8193405" cy="5751936"/>
        </p:xfrm>
        <a:graphic>
          <a:graphicData uri="http://schemas.openxmlformats.org/presentationml/2006/ole">
            <mc:AlternateContent xmlns:mc="http://schemas.openxmlformats.org/markup-compatibility/2006">
              <mc:Choice xmlns:v="urn:schemas-microsoft-com:vml" Requires="v">
                <p:oleObj spid="_x0000_s2141" name="Worksheet" r:id="rId5" imgW="8661400" imgH="5905500" progId="Excel.Sheet.8">
                  <p:embed/>
                </p:oleObj>
              </mc:Choice>
              <mc:Fallback>
                <p:oleObj name="Worksheet" r:id="rId5" imgW="8661400" imgH="5905500" progId="Excel.Sheet.8">
                  <p:embed/>
                  <p:pic>
                    <p:nvPicPr>
                      <p:cNvPr id="0" name=""/>
                      <p:cNvPicPr/>
                      <p:nvPr/>
                    </p:nvPicPr>
                    <p:blipFill>
                      <a:blip r:embed="rId6"/>
                      <a:stretch>
                        <a:fillRect/>
                      </a:stretch>
                    </p:blipFill>
                    <p:spPr>
                      <a:xfrm>
                        <a:off x="1372553" y="1248622"/>
                        <a:ext cx="8193405" cy="5751936"/>
                      </a:xfrm>
                      <a:prstGeom prst="rect">
                        <a:avLst/>
                      </a:prstGeom>
                    </p:spPr>
                  </p:pic>
                </p:oleObj>
              </mc:Fallback>
            </mc:AlternateContent>
          </a:graphicData>
        </a:graphic>
      </p:graphicFrame>
      <p:sp>
        <p:nvSpPr>
          <p:cNvPr id="5" name="TextBox 4"/>
          <p:cNvSpPr txBox="1"/>
          <p:nvPr/>
        </p:nvSpPr>
        <p:spPr>
          <a:xfrm>
            <a:off x="1449203" y="6713078"/>
            <a:ext cx="4055679" cy="732508"/>
          </a:xfrm>
          <a:prstGeom prst="rect">
            <a:avLst/>
          </a:prstGeom>
          <a:noFill/>
        </p:spPr>
        <p:txBody>
          <a:bodyPr wrap="square" lIns="101882" tIns="50941" rIns="101882" bIns="50941" rtlCol="0">
            <a:spAutoFit/>
          </a:bodyPr>
          <a:lstStyle/>
          <a:p>
            <a:r>
              <a:rPr lang="en-US" dirty="0" smtClean="0"/>
              <a:t>Holdings as of Nov 1 2013</a:t>
            </a:r>
          </a:p>
          <a:p>
            <a:r>
              <a:rPr lang="en-US" dirty="0" smtClean="0"/>
              <a:t>Distribution 2011 –2013</a:t>
            </a:r>
            <a:endParaRPr lang="en-US" dirty="0"/>
          </a:p>
        </p:txBody>
      </p:sp>
    </p:spTree>
    <p:extLst>
      <p:ext uri="{BB962C8B-B14F-4D97-AF65-F5344CB8AC3E}">
        <p14:creationId xmlns:p14="http://schemas.microsoft.com/office/powerpoint/2010/main" val="2965318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301" y="131340"/>
            <a:ext cx="8346179" cy="919374"/>
          </a:xfrm>
        </p:spPr>
        <p:txBody>
          <a:bodyPr/>
          <a:lstStyle/>
          <a:p>
            <a:r>
              <a:rPr lang="en-US" dirty="0" smtClean="0"/>
              <a:t>Publications</a:t>
            </a:r>
            <a:endParaRPr lang="en-US" dirty="0"/>
          </a:p>
        </p:txBody>
      </p:sp>
      <p:sp>
        <p:nvSpPr>
          <p:cNvPr id="3" name="Content Placeholder 2"/>
          <p:cNvSpPr>
            <a:spLocks noGrp="1"/>
          </p:cNvSpPr>
          <p:nvPr>
            <p:ph idx="1"/>
          </p:nvPr>
        </p:nvSpPr>
        <p:spPr>
          <a:xfrm>
            <a:off x="1209301" y="1122720"/>
            <a:ext cx="8346179" cy="5390303"/>
          </a:xfrm>
        </p:spPr>
        <p:txBody>
          <a:bodyPr>
            <a:normAutofit/>
          </a:bodyPr>
          <a:lstStyle/>
          <a:p>
            <a:pPr marL="0" indent="0">
              <a:buNone/>
            </a:pPr>
            <a:r>
              <a:rPr lang="en-US" sz="3100" dirty="0"/>
              <a:t>MAST continues to identify papers using data for most of the MAST </a:t>
            </a:r>
            <a:r>
              <a:rPr lang="en-US" sz="3100" dirty="0"/>
              <a:t>missions. HST </a:t>
            </a:r>
            <a:r>
              <a:rPr lang="en-US" sz="3100" dirty="0"/>
              <a:t>archival papers continue </a:t>
            </a:r>
            <a:r>
              <a:rPr lang="en-US" sz="3100" dirty="0"/>
              <a:t>to be more than half of the annual total. </a:t>
            </a:r>
            <a:endParaRPr lang="en-US" sz="3100" dirty="0"/>
          </a:p>
        </p:txBody>
      </p:sp>
      <p:graphicFrame>
        <p:nvGraphicFramePr>
          <p:cNvPr id="7" name="Chart 6"/>
          <p:cNvGraphicFramePr>
            <a:graphicFrameLocks/>
          </p:cNvGraphicFramePr>
          <p:nvPr>
            <p:extLst>
              <p:ext uri="{D42A27DB-BD31-4B8C-83A1-F6EECF244321}">
                <p14:modId xmlns:p14="http://schemas.microsoft.com/office/powerpoint/2010/main" val="878498400"/>
              </p:ext>
            </p:extLst>
          </p:nvPr>
        </p:nvGraphicFramePr>
        <p:xfrm>
          <a:off x="1697097" y="2633448"/>
          <a:ext cx="6964304" cy="50323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5977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Archive Funding Sources</a:t>
            </a:r>
            <a:endParaRPr lang="en-US" dirty="0"/>
          </a:p>
        </p:txBody>
      </p:sp>
      <p:sp>
        <p:nvSpPr>
          <p:cNvPr id="3" name="Content Placeholder 2"/>
          <p:cNvSpPr>
            <a:spLocks noGrp="1"/>
          </p:cNvSpPr>
          <p:nvPr>
            <p:ph idx="1"/>
          </p:nvPr>
        </p:nvSpPr>
        <p:spPr/>
        <p:txBody>
          <a:bodyPr/>
          <a:lstStyle/>
          <a:p>
            <a:r>
              <a:rPr lang="en-US" dirty="0" smtClean="0"/>
              <a:t>Missions</a:t>
            </a:r>
          </a:p>
          <a:p>
            <a:pPr lvl="1"/>
            <a:r>
              <a:rPr lang="en-US" dirty="0" smtClean="0"/>
              <a:t>HST</a:t>
            </a:r>
          </a:p>
          <a:p>
            <a:pPr lvl="1"/>
            <a:r>
              <a:rPr lang="en-US" dirty="0" smtClean="0"/>
              <a:t>JWST</a:t>
            </a:r>
          </a:p>
          <a:p>
            <a:pPr lvl="1"/>
            <a:r>
              <a:rPr lang="en-US" dirty="0" smtClean="0"/>
              <a:t>Kepler</a:t>
            </a:r>
          </a:p>
          <a:p>
            <a:r>
              <a:rPr lang="en-US" dirty="0" smtClean="0"/>
              <a:t>MAST</a:t>
            </a:r>
          </a:p>
          <a:p>
            <a:r>
              <a:rPr lang="en-US" dirty="0" smtClean="0"/>
              <a:t>VAO  (&lt;2 FTEs)</a:t>
            </a:r>
          </a:p>
          <a:p>
            <a:pPr marL="0" indent="0">
              <a:buNone/>
            </a:pPr>
            <a:endParaRPr lang="en-US" dirty="0"/>
          </a:p>
        </p:txBody>
      </p:sp>
      <p:pic>
        <p:nvPicPr>
          <p:cNvPr id="4" name="Picture 3" descr="MAST proposal cover Final-smal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19672" y="2257949"/>
            <a:ext cx="3343837" cy="4461949"/>
          </a:xfrm>
          <a:prstGeom prst="rect">
            <a:avLst/>
          </a:prstGeom>
        </p:spPr>
      </p:pic>
      <p:sp>
        <p:nvSpPr>
          <p:cNvPr id="5" name="TextBox 4"/>
          <p:cNvSpPr txBox="1"/>
          <p:nvPr/>
        </p:nvSpPr>
        <p:spPr>
          <a:xfrm>
            <a:off x="5524612" y="6695500"/>
            <a:ext cx="3533363" cy="656875"/>
          </a:xfrm>
          <a:prstGeom prst="rect">
            <a:avLst/>
          </a:prstGeom>
          <a:noFill/>
        </p:spPr>
        <p:txBody>
          <a:bodyPr wrap="none" lIns="101882" tIns="50941" rIns="101882" bIns="50941" rtlCol="0">
            <a:spAutoFit/>
          </a:bodyPr>
          <a:lstStyle/>
          <a:p>
            <a:pPr algn="r"/>
            <a:r>
              <a:rPr lang="en-US" sz="1800" dirty="0">
                <a:solidFill>
                  <a:srgbClr val="506159"/>
                </a:solidFill>
              </a:rPr>
              <a:t>MAST Proposal for 2011 NASA </a:t>
            </a:r>
            <a:br>
              <a:rPr lang="en-US" sz="1800" dirty="0">
                <a:solidFill>
                  <a:srgbClr val="506159"/>
                </a:solidFill>
              </a:rPr>
            </a:br>
            <a:r>
              <a:rPr lang="en-US" sz="1800" dirty="0">
                <a:solidFill>
                  <a:srgbClr val="506159"/>
                </a:solidFill>
              </a:rPr>
              <a:t>Data Archive Centers Senior Review</a:t>
            </a:r>
            <a:endParaRPr lang="en-US" sz="1800" dirty="0">
              <a:solidFill>
                <a:srgbClr val="506159"/>
              </a:solidFill>
            </a:endParaRPr>
          </a:p>
        </p:txBody>
      </p:sp>
    </p:spTree>
    <p:extLst>
      <p:ext uri="{BB962C8B-B14F-4D97-AF65-F5344CB8AC3E}">
        <p14:creationId xmlns:p14="http://schemas.microsoft.com/office/powerpoint/2010/main" val="3251820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301" y="311256"/>
            <a:ext cx="8346179" cy="655427"/>
          </a:xfrm>
        </p:spPr>
        <p:txBody>
          <a:bodyPr>
            <a:normAutofit fontScale="90000"/>
          </a:bodyPr>
          <a:lstStyle/>
          <a:p>
            <a:r>
              <a:rPr lang="en-US" dirty="0" smtClean="0"/>
              <a:t>Archive &amp; MAST Staff</a:t>
            </a:r>
            <a:endParaRPr lang="en-US" dirty="0"/>
          </a:p>
        </p:txBody>
      </p:sp>
      <p:sp>
        <p:nvSpPr>
          <p:cNvPr id="3" name="Content Placeholder 2"/>
          <p:cNvSpPr>
            <a:spLocks noGrp="1"/>
          </p:cNvSpPr>
          <p:nvPr>
            <p:ph idx="1"/>
          </p:nvPr>
        </p:nvSpPr>
        <p:spPr>
          <a:xfrm>
            <a:off x="1209301" y="966683"/>
            <a:ext cx="8346179" cy="6805717"/>
          </a:xfrm>
        </p:spPr>
        <p:txBody>
          <a:bodyPr>
            <a:normAutofit fontScale="70000" lnSpcReduction="20000"/>
          </a:bodyPr>
          <a:lstStyle/>
          <a:p>
            <a:r>
              <a:rPr lang="en-US" dirty="0" smtClean="0"/>
              <a:t>Archive Team Leads: Carl Johnson, Rick White, Gretchen Greene, Alessandra </a:t>
            </a:r>
            <a:r>
              <a:rPr lang="en-US" dirty="0" err="1" smtClean="0"/>
              <a:t>Aloisi</a:t>
            </a:r>
            <a:endParaRPr lang="en-US" dirty="0" smtClean="0"/>
          </a:p>
          <a:p>
            <a:r>
              <a:rPr lang="en-US" dirty="0" smtClean="0"/>
              <a:t>Data Systems Branch – Mark Kyprianou</a:t>
            </a:r>
          </a:p>
          <a:p>
            <a:pPr lvl="1"/>
            <a:r>
              <a:rPr lang="en-US" dirty="0" smtClean="0"/>
              <a:t>20 members</a:t>
            </a:r>
          </a:p>
          <a:p>
            <a:pPr lvl="1"/>
            <a:r>
              <a:rPr lang="en-US" dirty="0" smtClean="0"/>
              <a:t>Development and testing of HST/JWST/Kepler processing pipelines, archive, distribution processes</a:t>
            </a:r>
          </a:p>
          <a:p>
            <a:r>
              <a:rPr lang="en-US" dirty="0" smtClean="0"/>
              <a:t>Data Processing Archive Services Branch –  Faith Abney</a:t>
            </a:r>
          </a:p>
          <a:p>
            <a:pPr lvl="1"/>
            <a:r>
              <a:rPr lang="en-US" dirty="0" smtClean="0"/>
              <a:t>11 members</a:t>
            </a:r>
          </a:p>
          <a:p>
            <a:pPr lvl="1"/>
            <a:r>
              <a:rPr lang="en-US" dirty="0" smtClean="0"/>
              <a:t>Operations for HST/JWST/Kepler pipelines and distribution</a:t>
            </a:r>
          </a:p>
          <a:p>
            <a:r>
              <a:rPr lang="en-US" dirty="0" smtClean="0"/>
              <a:t>Archive Sciences Branch – Karen Levay</a:t>
            </a:r>
          </a:p>
          <a:p>
            <a:pPr lvl="1"/>
            <a:r>
              <a:rPr lang="en-US" dirty="0" smtClean="0"/>
              <a:t>18 members</a:t>
            </a:r>
          </a:p>
          <a:p>
            <a:pPr lvl="1"/>
            <a:r>
              <a:rPr lang="en-US" dirty="0" smtClean="0"/>
              <a:t>“MAST” archiving and distribution; Interface development for all Missions/Datasets; Bibliography support; VO work; HLSP Support</a:t>
            </a:r>
          </a:p>
          <a:p>
            <a:r>
              <a:rPr lang="en-US" dirty="0" smtClean="0"/>
              <a:t>Hubble Legacy Archive – Lee Quick coordinator</a:t>
            </a:r>
          </a:p>
          <a:p>
            <a:pPr lvl="1"/>
            <a:r>
              <a:rPr lang="en-US" dirty="0" smtClean="0"/>
              <a:t>Members from various areas in STScI (MAST, DSB, INS,</a:t>
            </a:r>
            <a:r>
              <a:rPr lang="en-US" dirty="0"/>
              <a:t> </a:t>
            </a:r>
            <a:r>
              <a:rPr lang="en-US" dirty="0" smtClean="0"/>
              <a:t>Mission Office)</a:t>
            </a:r>
          </a:p>
          <a:p>
            <a:pPr lvl="1"/>
            <a:r>
              <a:rPr lang="en-US" dirty="0"/>
              <a:t>~ 10 people at various </a:t>
            </a:r>
            <a:r>
              <a:rPr lang="en-US" dirty="0" smtClean="0"/>
              <a:t>levels of effort</a:t>
            </a:r>
          </a:p>
          <a:p>
            <a:pPr lvl="1"/>
            <a:r>
              <a:rPr lang="en-US" dirty="0" smtClean="0"/>
              <a:t>HLA pipeline, catalog &amp; interface development</a:t>
            </a:r>
          </a:p>
          <a:p>
            <a:pPr marL="0" indent="0">
              <a:buNone/>
            </a:pPr>
            <a:endParaRPr lang="en-US" dirty="0" smtClean="0"/>
          </a:p>
          <a:p>
            <a:pPr lvl="1"/>
            <a:endParaRPr lang="en-US" dirty="0"/>
          </a:p>
        </p:txBody>
      </p:sp>
    </p:spTree>
    <p:extLst>
      <p:ext uri="{BB962C8B-B14F-4D97-AF65-F5344CB8AC3E}">
        <p14:creationId xmlns:p14="http://schemas.microsoft.com/office/powerpoint/2010/main" val="2576021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Changes</a:t>
            </a:r>
            <a:endParaRPr lang="en-US" dirty="0"/>
          </a:p>
        </p:txBody>
      </p:sp>
      <p:sp>
        <p:nvSpPr>
          <p:cNvPr id="3" name="Content Placeholder 2"/>
          <p:cNvSpPr>
            <a:spLocks noGrp="1"/>
          </p:cNvSpPr>
          <p:nvPr>
            <p:ph idx="1"/>
          </p:nvPr>
        </p:nvSpPr>
        <p:spPr>
          <a:xfrm>
            <a:off x="1209301" y="1405407"/>
            <a:ext cx="8346179" cy="5390303"/>
          </a:xfrm>
        </p:spPr>
        <p:txBody>
          <a:bodyPr>
            <a:normAutofit fontScale="77500" lnSpcReduction="20000"/>
          </a:bodyPr>
          <a:lstStyle/>
          <a:p>
            <a:r>
              <a:rPr lang="en-US" dirty="0" smtClean="0"/>
              <a:t>Departures</a:t>
            </a:r>
          </a:p>
          <a:p>
            <a:pPr lvl="1"/>
            <a:r>
              <a:rPr lang="en-US" dirty="0" smtClean="0"/>
              <a:t>Steve Handy </a:t>
            </a:r>
          </a:p>
          <a:p>
            <a:pPr lvl="1"/>
            <a:r>
              <a:rPr lang="en-US" dirty="0" smtClean="0"/>
              <a:t>Myron Smith (retirement)</a:t>
            </a:r>
          </a:p>
          <a:p>
            <a:pPr lvl="1"/>
            <a:r>
              <a:rPr lang="en-US" dirty="0" smtClean="0"/>
              <a:t>Niall Gaffney</a:t>
            </a:r>
          </a:p>
          <a:p>
            <a:pPr lvl="1"/>
            <a:r>
              <a:rPr lang="en-US" dirty="0" smtClean="0"/>
              <a:t>Francesco Pierfederici</a:t>
            </a:r>
            <a:endParaRPr lang="en-US" dirty="0"/>
          </a:p>
          <a:p>
            <a:r>
              <a:rPr lang="en-US" dirty="0" smtClean="0"/>
              <a:t>Arrivals</a:t>
            </a:r>
          </a:p>
          <a:p>
            <a:pPr lvl="1"/>
            <a:r>
              <a:rPr lang="en-US" dirty="0" smtClean="0"/>
              <a:t>Scott Fleming – Archive Scientist</a:t>
            </a:r>
          </a:p>
          <a:p>
            <a:pPr lvl="1"/>
            <a:r>
              <a:rPr lang="en-US" dirty="0" err="1" smtClean="0"/>
              <a:t>Sahar</a:t>
            </a:r>
            <a:r>
              <a:rPr lang="en-US" dirty="0" smtClean="0"/>
              <a:t> </a:t>
            </a:r>
            <a:r>
              <a:rPr lang="en-US" dirty="0" err="1" smtClean="0"/>
              <a:t>Allam</a:t>
            </a:r>
            <a:r>
              <a:rPr lang="en-US" dirty="0" smtClean="0"/>
              <a:t> – Archive Scientist</a:t>
            </a:r>
          </a:p>
          <a:p>
            <a:pPr lvl="1"/>
            <a:r>
              <a:rPr lang="en-US" dirty="0" smtClean="0"/>
              <a:t>Lou </a:t>
            </a:r>
            <a:r>
              <a:rPr lang="en-US" dirty="0" err="1" smtClean="0"/>
              <a:t>Strolger</a:t>
            </a:r>
            <a:r>
              <a:rPr lang="en-US" dirty="0" smtClean="0"/>
              <a:t> </a:t>
            </a:r>
            <a:r>
              <a:rPr lang="en-US" dirty="0"/>
              <a:t>– </a:t>
            </a:r>
            <a:r>
              <a:rPr lang="en-US" dirty="0" smtClean="0"/>
              <a:t> HLA </a:t>
            </a:r>
          </a:p>
          <a:p>
            <a:pPr lvl="1"/>
            <a:r>
              <a:rPr lang="en-US" dirty="0"/>
              <a:t>Jacob </a:t>
            </a:r>
            <a:r>
              <a:rPr lang="en-US" dirty="0" err="1"/>
              <a:t>Matuskey</a:t>
            </a:r>
            <a:r>
              <a:rPr lang="en-US" dirty="0"/>
              <a:t> – S/</a:t>
            </a:r>
            <a:r>
              <a:rPr lang="en-US" dirty="0" smtClean="0"/>
              <a:t>W</a:t>
            </a:r>
          </a:p>
          <a:p>
            <a:pPr marL="573089" indent="-509412"/>
            <a:r>
              <a:rPr lang="en-US" dirty="0" smtClean="0"/>
              <a:t>Transfer</a:t>
            </a:r>
          </a:p>
          <a:p>
            <a:pPr lvl="1"/>
            <a:r>
              <a:rPr lang="en-US" dirty="0" smtClean="0"/>
              <a:t>Anastasia </a:t>
            </a:r>
            <a:r>
              <a:rPr lang="en-US" dirty="0" err="1" smtClean="0"/>
              <a:t>Alexov</a:t>
            </a:r>
            <a:r>
              <a:rPr lang="en-US" dirty="0" smtClean="0"/>
              <a:t> (ASB -&gt; DSB)</a:t>
            </a:r>
          </a:p>
          <a:p>
            <a:pPr lvl="1"/>
            <a:r>
              <a:rPr lang="en-US" dirty="0" smtClean="0"/>
              <a:t>Alessandra </a:t>
            </a:r>
            <a:r>
              <a:rPr lang="en-US" dirty="0" err="1" smtClean="0"/>
              <a:t>Aloisi</a:t>
            </a:r>
            <a:r>
              <a:rPr lang="en-US" dirty="0" smtClean="0"/>
              <a:t> – New Deputy Division Head – primary focus on Archive and Science Software work</a:t>
            </a:r>
          </a:p>
        </p:txBody>
      </p:sp>
    </p:spTree>
    <p:extLst>
      <p:ext uri="{BB962C8B-B14F-4D97-AF65-F5344CB8AC3E}">
        <p14:creationId xmlns:p14="http://schemas.microsoft.com/office/powerpoint/2010/main" val="39787160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301" y="311257"/>
            <a:ext cx="8346179" cy="1129123"/>
          </a:xfrm>
        </p:spPr>
        <p:txBody>
          <a:bodyPr/>
          <a:lstStyle/>
          <a:p>
            <a:r>
              <a:rPr lang="en-US" dirty="0" smtClean="0"/>
              <a:t>Highlights with details later</a:t>
            </a:r>
            <a:endParaRPr lang="en-US" dirty="0"/>
          </a:p>
        </p:txBody>
      </p:sp>
      <p:sp>
        <p:nvSpPr>
          <p:cNvPr id="3" name="Content Placeholder 2"/>
          <p:cNvSpPr>
            <a:spLocks noGrp="1"/>
          </p:cNvSpPr>
          <p:nvPr>
            <p:ph idx="1"/>
          </p:nvPr>
        </p:nvSpPr>
        <p:spPr>
          <a:xfrm>
            <a:off x="1209301" y="1440379"/>
            <a:ext cx="8346179" cy="6033161"/>
          </a:xfrm>
        </p:spPr>
        <p:txBody>
          <a:bodyPr>
            <a:normAutofit/>
          </a:bodyPr>
          <a:lstStyle/>
          <a:p>
            <a:r>
              <a:rPr lang="en-US" sz="3100" dirty="0"/>
              <a:t>Hubble Legacy Archive and Hubble Source Catalog </a:t>
            </a:r>
            <a:r>
              <a:rPr lang="en-US" sz="2200" dirty="0"/>
              <a:t>(</a:t>
            </a:r>
            <a:r>
              <a:rPr lang="en-US" sz="2200" i="1" dirty="0">
                <a:solidFill>
                  <a:srgbClr val="C0504D"/>
                </a:solidFill>
              </a:rPr>
              <a:t>White/Whitmore</a:t>
            </a:r>
            <a:r>
              <a:rPr lang="en-US" sz="2200" dirty="0"/>
              <a:t>)</a:t>
            </a:r>
            <a:endParaRPr lang="en-US" sz="2200" dirty="0"/>
          </a:p>
          <a:p>
            <a:r>
              <a:rPr lang="en-US" sz="3100" dirty="0"/>
              <a:t>Kepler status and variability statistics project </a:t>
            </a:r>
            <a:r>
              <a:rPr lang="en-US" sz="2200" dirty="0"/>
              <a:t>(</a:t>
            </a:r>
            <a:r>
              <a:rPr lang="en-US" sz="2200" i="1" dirty="0">
                <a:solidFill>
                  <a:srgbClr val="C0504D"/>
                </a:solidFill>
              </a:rPr>
              <a:t>Fleming/Fraquelli</a:t>
            </a:r>
            <a:r>
              <a:rPr lang="en-US" sz="2200" dirty="0"/>
              <a:t>)</a:t>
            </a:r>
          </a:p>
          <a:p>
            <a:r>
              <a:rPr lang="en-US" sz="3100" dirty="0"/>
              <a:t>GALEX photon-list </a:t>
            </a:r>
            <a:r>
              <a:rPr lang="en-US" sz="2200" dirty="0"/>
              <a:t>(</a:t>
            </a:r>
            <a:r>
              <a:rPr lang="en-US" sz="2200" i="1" dirty="0">
                <a:solidFill>
                  <a:srgbClr val="C0504D"/>
                </a:solidFill>
              </a:rPr>
              <a:t>Fleming/Shiao/Thompson</a:t>
            </a:r>
            <a:r>
              <a:rPr lang="en-US" sz="2200" dirty="0"/>
              <a:t>)</a:t>
            </a:r>
          </a:p>
          <a:p>
            <a:r>
              <a:rPr lang="en-US" sz="3100" dirty="0">
                <a:solidFill>
                  <a:srgbClr val="000000"/>
                </a:solidFill>
              </a:rPr>
              <a:t>Data Discovery Portal </a:t>
            </a:r>
            <a:r>
              <a:rPr lang="en-US" sz="2200" dirty="0">
                <a:solidFill>
                  <a:srgbClr val="000000"/>
                </a:solidFill>
              </a:rPr>
              <a:t>(</a:t>
            </a:r>
            <a:r>
              <a:rPr lang="en-US" sz="2200" i="1" dirty="0">
                <a:solidFill>
                  <a:srgbClr val="C0504D"/>
                </a:solidFill>
              </a:rPr>
              <a:t>Rogers</a:t>
            </a:r>
            <a:r>
              <a:rPr lang="en-US" sz="2200" dirty="0">
                <a:solidFill>
                  <a:srgbClr val="000000"/>
                </a:solidFill>
              </a:rPr>
              <a:t>)</a:t>
            </a:r>
          </a:p>
          <a:p>
            <a:r>
              <a:rPr lang="en-US" sz="3100" dirty="0">
                <a:solidFill>
                  <a:srgbClr val="000000"/>
                </a:solidFill>
              </a:rPr>
              <a:t>Outcome from Spectral Legacy Working </a:t>
            </a:r>
            <a:br>
              <a:rPr lang="en-US" sz="3100" dirty="0">
                <a:solidFill>
                  <a:srgbClr val="000000"/>
                </a:solidFill>
              </a:rPr>
            </a:br>
            <a:r>
              <a:rPr lang="en-US" sz="3100" dirty="0">
                <a:solidFill>
                  <a:srgbClr val="000000"/>
                </a:solidFill>
              </a:rPr>
              <a:t>Group </a:t>
            </a:r>
            <a:r>
              <a:rPr lang="en-US" sz="2200" dirty="0">
                <a:solidFill>
                  <a:srgbClr val="000000"/>
                </a:solidFill>
              </a:rPr>
              <a:t>(</a:t>
            </a:r>
            <a:r>
              <a:rPr lang="en-US" sz="2200" i="1" dirty="0" err="1">
                <a:solidFill>
                  <a:srgbClr val="C0504D"/>
                </a:solidFill>
              </a:rPr>
              <a:t>Aloisi</a:t>
            </a:r>
            <a:r>
              <a:rPr lang="en-US" sz="2200" dirty="0">
                <a:solidFill>
                  <a:srgbClr val="000000"/>
                </a:solidFill>
              </a:rPr>
              <a:t>)</a:t>
            </a:r>
          </a:p>
          <a:p>
            <a:r>
              <a:rPr lang="en-US" sz="3100" dirty="0"/>
              <a:t>High-Level Science Products – new guidelines and current projects </a:t>
            </a:r>
            <a:r>
              <a:rPr lang="en-US" sz="2200" dirty="0"/>
              <a:t>(</a:t>
            </a:r>
            <a:r>
              <a:rPr lang="en-US" sz="2200" i="1" dirty="0" err="1">
                <a:solidFill>
                  <a:srgbClr val="C0504D"/>
                </a:solidFill>
              </a:rPr>
              <a:t>Koekemoer</a:t>
            </a:r>
            <a:r>
              <a:rPr lang="en-US" sz="2200" i="1" dirty="0">
                <a:solidFill>
                  <a:srgbClr val="C0504D"/>
                </a:solidFill>
              </a:rPr>
              <a:t>/Fleming</a:t>
            </a:r>
            <a:r>
              <a:rPr lang="en-US" sz="2200" dirty="0"/>
              <a:t>)</a:t>
            </a:r>
            <a:endParaRPr lang="en-US" sz="3100" dirty="0"/>
          </a:p>
          <a:p>
            <a:pPr marL="0" indent="0">
              <a:buNone/>
            </a:pPr>
            <a:endParaRPr lang="en-US" sz="3100" dirty="0">
              <a:solidFill>
                <a:srgbClr val="000000"/>
              </a:solidFill>
            </a:endParaRPr>
          </a:p>
        </p:txBody>
      </p:sp>
      <p:sp>
        <p:nvSpPr>
          <p:cNvPr id="4" name="TextBox 3"/>
          <p:cNvSpPr txBox="1"/>
          <p:nvPr/>
        </p:nvSpPr>
        <p:spPr>
          <a:xfrm>
            <a:off x="8264708" y="4688495"/>
            <a:ext cx="1614468" cy="903096"/>
          </a:xfrm>
          <a:prstGeom prst="rect">
            <a:avLst/>
          </a:prstGeom>
          <a:solidFill>
            <a:srgbClr val="FFFFFF"/>
          </a:solidFill>
          <a:ln>
            <a:solidFill>
              <a:schemeClr val="accent2"/>
            </a:solidFill>
          </a:ln>
        </p:spPr>
        <p:txBody>
          <a:bodyPr wrap="square" lIns="101882" tIns="50941" rIns="101882" bIns="50941" rtlCol="0">
            <a:spAutoFit/>
          </a:bodyPr>
          <a:lstStyle/>
          <a:p>
            <a:r>
              <a:rPr lang="en-US" sz="1300" i="1" dirty="0">
                <a:solidFill>
                  <a:srgbClr val="C0504D"/>
                </a:solidFill>
              </a:rPr>
              <a:t>Related to MUG recommendation: Improving tools &amp; products for spectra</a:t>
            </a:r>
            <a:endParaRPr lang="en-US" sz="1300" i="1" dirty="0">
              <a:solidFill>
                <a:srgbClr val="C0504D"/>
              </a:solidFill>
            </a:endParaRPr>
          </a:p>
        </p:txBody>
      </p:sp>
      <p:sp>
        <p:nvSpPr>
          <p:cNvPr id="5" name="TextBox 4"/>
          <p:cNvSpPr txBox="1"/>
          <p:nvPr/>
        </p:nvSpPr>
        <p:spPr>
          <a:xfrm>
            <a:off x="8455199" y="1556227"/>
            <a:ext cx="1416040" cy="903096"/>
          </a:xfrm>
          <a:prstGeom prst="rect">
            <a:avLst/>
          </a:prstGeom>
          <a:solidFill>
            <a:srgbClr val="FFFFFF"/>
          </a:solidFill>
          <a:ln>
            <a:solidFill>
              <a:schemeClr val="accent2"/>
            </a:solidFill>
          </a:ln>
        </p:spPr>
        <p:txBody>
          <a:bodyPr wrap="square" lIns="101882" tIns="50941" rIns="101882" bIns="50941" rtlCol="0">
            <a:spAutoFit/>
          </a:bodyPr>
          <a:lstStyle/>
          <a:p>
            <a:r>
              <a:rPr lang="en-US" sz="1300" i="1" dirty="0">
                <a:solidFill>
                  <a:srgbClr val="C0504D"/>
                </a:solidFill>
              </a:rPr>
              <a:t>Related to MUG recommendation: Improving HST astrometry</a:t>
            </a:r>
            <a:endParaRPr lang="en-US" sz="1300" i="1" dirty="0">
              <a:solidFill>
                <a:srgbClr val="C0504D"/>
              </a:solidFill>
            </a:endParaRPr>
          </a:p>
        </p:txBody>
      </p:sp>
    </p:spTree>
    <p:extLst>
      <p:ext uri="{BB962C8B-B14F-4D97-AF65-F5344CB8AC3E}">
        <p14:creationId xmlns:p14="http://schemas.microsoft.com/office/powerpoint/2010/main" val="9976160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Topics Covered in </a:t>
            </a:r>
            <a:br>
              <a:rPr lang="en-US" dirty="0" smtClean="0"/>
            </a:br>
            <a:r>
              <a:rPr lang="en-US" dirty="0" smtClean="0"/>
              <a:t>Supplementary </a:t>
            </a:r>
            <a:r>
              <a:rPr lang="en-US" dirty="0"/>
              <a:t>S</a:t>
            </a:r>
            <a:r>
              <a:rPr lang="en-US" dirty="0" smtClean="0"/>
              <a:t>lides</a:t>
            </a:r>
            <a:endParaRPr lang="en-US" dirty="0"/>
          </a:p>
        </p:txBody>
      </p:sp>
      <p:sp>
        <p:nvSpPr>
          <p:cNvPr id="3" name="Content Placeholder 2"/>
          <p:cNvSpPr>
            <a:spLocks noGrp="1"/>
          </p:cNvSpPr>
          <p:nvPr>
            <p:ph idx="1"/>
          </p:nvPr>
        </p:nvSpPr>
        <p:spPr/>
        <p:txBody>
          <a:bodyPr>
            <a:normAutofit fontScale="92500"/>
          </a:bodyPr>
          <a:lstStyle/>
          <a:p>
            <a:r>
              <a:rPr lang="en-US" dirty="0" smtClean="0"/>
              <a:t>HST Upgrade Project Status (Condor/OWL, new calibration file system, processed data cache)</a:t>
            </a:r>
          </a:p>
          <a:p>
            <a:r>
              <a:rPr lang="en-US" dirty="0" smtClean="0"/>
              <a:t>HST Instruments/Operations Highlights</a:t>
            </a:r>
          </a:p>
          <a:p>
            <a:r>
              <a:rPr lang="en-US" dirty="0"/>
              <a:t>J</a:t>
            </a:r>
            <a:r>
              <a:rPr lang="en-US" dirty="0" smtClean="0"/>
              <a:t>WST Data Management Systems</a:t>
            </a:r>
          </a:p>
          <a:p>
            <a:r>
              <a:rPr lang="en-US" dirty="0"/>
              <a:t>JWST Data Flow Diagram</a:t>
            </a:r>
          </a:p>
          <a:p>
            <a:r>
              <a:rPr lang="en-US" dirty="0"/>
              <a:t>JWST Functional </a:t>
            </a:r>
            <a:r>
              <a:rPr lang="en-US" dirty="0" smtClean="0"/>
              <a:t>Architecture</a:t>
            </a:r>
          </a:p>
          <a:p>
            <a:endParaRPr lang="en-US" dirty="0" smtClean="0"/>
          </a:p>
          <a:p>
            <a:pPr marL="0" indent="0">
              <a:buNone/>
            </a:pPr>
            <a:r>
              <a:rPr lang="en-US" sz="3100" i="1" dirty="0">
                <a:solidFill>
                  <a:schemeClr val="accent2"/>
                </a:solidFill>
              </a:rPr>
              <a:t>Ask if you’d like to see any of this material discussed.</a:t>
            </a:r>
            <a:endParaRPr lang="en-US" i="1" dirty="0">
              <a:solidFill>
                <a:schemeClr val="accent2"/>
              </a:solidFill>
            </a:endParaRPr>
          </a:p>
        </p:txBody>
      </p:sp>
    </p:spTree>
    <p:extLst>
      <p:ext uri="{BB962C8B-B14F-4D97-AF65-F5344CB8AC3E}">
        <p14:creationId xmlns:p14="http://schemas.microsoft.com/office/powerpoint/2010/main" val="2519972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4610</TotalTime>
  <Words>1142</Words>
  <Application>Microsoft Macintosh PowerPoint</Application>
  <PresentationFormat>Custom</PresentationFormat>
  <Paragraphs>200</Paragraphs>
  <Slides>27</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Worksheet</vt:lpstr>
      <vt:lpstr>Introduction and Highlights</vt:lpstr>
      <vt:lpstr>MAST Data &amp; Growth</vt:lpstr>
      <vt:lpstr>Distribution vs Holdings</vt:lpstr>
      <vt:lpstr>Publications</vt:lpstr>
      <vt:lpstr>Archive Funding Sources</vt:lpstr>
      <vt:lpstr>Archive &amp; MAST Staff</vt:lpstr>
      <vt:lpstr>Staff Changes</vt:lpstr>
      <vt:lpstr>Highlights with details later</vt:lpstr>
      <vt:lpstr>Topics Covered in  Supplementary Slides</vt:lpstr>
      <vt:lpstr>WFC3 Persistence</vt:lpstr>
      <vt:lpstr>Common Archive Observation Model</vt:lpstr>
      <vt:lpstr>Communicating to Users</vt:lpstr>
      <vt:lpstr>High Level Science Products</vt:lpstr>
      <vt:lpstr>Multi-Cycle Treasury Programs</vt:lpstr>
      <vt:lpstr>MAST Gone Viral!  Comet  C/2012 S1 (ISON)</vt:lpstr>
      <vt:lpstr>Pan-STARRS</vt:lpstr>
      <vt:lpstr>Pan-STARRS 3PI g/r/y mean colors 4.57x108 objects</vt:lpstr>
      <vt:lpstr>Sample PS1 image using HLA tools</vt:lpstr>
      <vt:lpstr>Future</vt:lpstr>
      <vt:lpstr>MUG meeting changes</vt:lpstr>
      <vt:lpstr>PowerPoint Presentation</vt:lpstr>
      <vt:lpstr>Supplementary Material</vt:lpstr>
      <vt:lpstr>HST Upgrade Project Status</vt:lpstr>
      <vt:lpstr>HST Instruments / Operations Highlights</vt:lpstr>
      <vt:lpstr>JWST Data Management Systems (DMS)</vt:lpstr>
      <vt:lpstr>JWST Data Flow Diagram</vt:lpstr>
      <vt:lpstr>JWST Functional Architecture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 Koekemoer</dc:creator>
  <cp:lastModifiedBy>Anton Koekemoer</cp:lastModifiedBy>
  <cp:revision>123</cp:revision>
  <cp:lastPrinted>2013-11-15T14:38:32Z</cp:lastPrinted>
  <dcterms:created xsi:type="dcterms:W3CDTF">2012-11-14T14:33:06Z</dcterms:created>
  <dcterms:modified xsi:type="dcterms:W3CDTF">2013-11-15T14:38:38Z</dcterms:modified>
</cp:coreProperties>
</file>