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6" r:id="rId6"/>
    <p:sldId id="270" r:id="rId7"/>
    <p:sldId id="260" r:id="rId8"/>
    <p:sldId id="267" r:id="rId9"/>
    <p:sldId id="261" r:id="rId10"/>
    <p:sldId id="262" r:id="rId11"/>
    <p:sldId id="268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E8"/>
    <a:srgbClr val="E5FFE3"/>
    <a:srgbClr val="E6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7510-6E08-984F-9E41-B83C4DBE05C0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93D1-AC22-874A-B2FA-42FB574D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8" y="1395412"/>
            <a:ext cx="7409381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009899"/>
            <a:ext cx="6041216" cy="22274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7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274638"/>
            <a:ext cx="5440817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2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5" y="4406900"/>
            <a:ext cx="74040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705" y="2906713"/>
            <a:ext cx="74040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189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364" y="1600200"/>
            <a:ext cx="365191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96" y="1600200"/>
            <a:ext cx="365120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0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535113"/>
            <a:ext cx="3651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363" y="2174874"/>
            <a:ext cx="3651915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97" y="1535113"/>
            <a:ext cx="3651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97" y="2174875"/>
            <a:ext cx="3651203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36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5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20" y="273050"/>
            <a:ext cx="31338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41" y="273050"/>
            <a:ext cx="4365157" cy="6083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320" y="1435100"/>
            <a:ext cx="3133822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5874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600201"/>
            <a:ext cx="758743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B531-F53D-5042-AFEC-7279F3F47FE9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8713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HST </a:t>
            </a:r>
            <a:r>
              <a:rPr lang="en-US" dirty="0" smtClean="0"/>
              <a:t>Data </a:t>
            </a:r>
            <a:r>
              <a:rPr lang="en-US" dirty="0"/>
              <a:t>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321" y="3009899"/>
            <a:ext cx="7167878" cy="2227431"/>
          </a:xfrm>
        </p:spPr>
        <p:txBody>
          <a:bodyPr/>
          <a:lstStyle/>
          <a:p>
            <a:r>
              <a:rPr lang="en-US" dirty="0"/>
              <a:t>Operations and Engineering Division</a:t>
            </a:r>
          </a:p>
          <a:p>
            <a:r>
              <a:rPr lang="en-US" sz="2400" dirty="0"/>
              <a:t>Data Systems Branch</a:t>
            </a:r>
          </a:p>
          <a:p>
            <a:r>
              <a:rPr lang="en-US" sz="2000" dirty="0"/>
              <a:t>Mark Kyprianou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3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Automated Reprocessing (BAR)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 reprocessing </a:t>
            </a:r>
            <a:r>
              <a:rPr lang="en-US" dirty="0" smtClean="0"/>
              <a:t>activities in </a:t>
            </a:r>
            <a:r>
              <a:rPr lang="en-US" dirty="0"/>
              <a:t>an integrated fashion</a:t>
            </a:r>
          </a:p>
          <a:p>
            <a:pPr lvl="1"/>
            <a:r>
              <a:rPr lang="en-US" dirty="0"/>
              <a:t>Use prioritization scheme to control processing sequence</a:t>
            </a:r>
          </a:p>
          <a:p>
            <a:r>
              <a:rPr lang="en-US" dirty="0"/>
              <a:t>Provide online access to files</a:t>
            </a:r>
          </a:p>
          <a:p>
            <a:r>
              <a:rPr lang="en-US" dirty="0"/>
              <a:t>Enhance tiered file storage </a:t>
            </a:r>
            <a:r>
              <a:rPr lang="en-US" dirty="0" smtClean="0"/>
              <a:t>sub-system  </a:t>
            </a:r>
          </a:p>
          <a:p>
            <a:pPr lvl="1"/>
            <a:r>
              <a:rPr lang="en-US" dirty="0" smtClean="0"/>
              <a:t>Store data to provide direct access</a:t>
            </a:r>
          </a:p>
          <a:p>
            <a:pPr lvl="1"/>
            <a:r>
              <a:rPr lang="en-US" dirty="0" smtClean="0"/>
              <a:t>Rework file handling to </a:t>
            </a:r>
            <a:r>
              <a:rPr lang="en-US" dirty="0"/>
              <a:t>be mission independent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1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Flow Manager (WFM)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Upgrade workflow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OPUS technology refresh is over due</a:t>
            </a:r>
          </a:p>
          <a:p>
            <a:pPr lvl="1"/>
            <a:r>
              <a:rPr lang="en-US" dirty="0" smtClean="0"/>
              <a:t>Limited functionality for expansion (cloud computing, additional compute resources)</a:t>
            </a:r>
            <a:endParaRPr lang="en-US" dirty="0"/>
          </a:p>
          <a:p>
            <a:r>
              <a:rPr lang="en-US" dirty="0" smtClean="0"/>
              <a:t>Condor: Open source, </a:t>
            </a:r>
            <a:r>
              <a:rPr lang="en-US" dirty="0"/>
              <a:t>high-throughput computing software framework has been selected</a:t>
            </a:r>
          </a:p>
          <a:p>
            <a:pPr lvl="1"/>
            <a:r>
              <a:rPr lang="en-US" dirty="0"/>
              <a:t>Allows to access compute resources on different levels/rules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8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BAR/WFM/CRDS</a:t>
            </a:r>
          </a:p>
        </p:txBody>
      </p:sp>
      <p:pic>
        <p:nvPicPr>
          <p:cNvPr id="5" name="Picture 4" descr="full ingest dataflow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59" y="1300653"/>
            <a:ext cx="7330440" cy="49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8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4" y="1110884"/>
            <a:ext cx="7587435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BAR</a:t>
            </a:r>
          </a:p>
          <a:p>
            <a:pPr lvl="1"/>
            <a:r>
              <a:rPr lang="en-US" dirty="0"/>
              <a:t>SDPQ - complete</a:t>
            </a:r>
          </a:p>
          <a:p>
            <a:pPr lvl="1"/>
            <a:r>
              <a:rPr lang="en-US" dirty="0"/>
              <a:t>File Storage to online cache – in progress</a:t>
            </a:r>
          </a:p>
          <a:p>
            <a:pPr lvl="1"/>
            <a:r>
              <a:rPr lang="en-US" dirty="0"/>
              <a:t>Working on distribution updates</a:t>
            </a:r>
          </a:p>
          <a:p>
            <a:r>
              <a:rPr lang="en-US" dirty="0"/>
              <a:t>WFM</a:t>
            </a:r>
          </a:p>
          <a:p>
            <a:pPr lvl="1"/>
            <a:r>
              <a:rPr lang="en-US" dirty="0"/>
              <a:t>Condor</a:t>
            </a:r>
          </a:p>
          <a:p>
            <a:pPr lvl="2"/>
            <a:r>
              <a:rPr lang="en-US" dirty="0"/>
              <a:t>Enterprise level, Open source  workflow package</a:t>
            </a:r>
          </a:p>
          <a:p>
            <a:pPr lvl="2"/>
            <a:r>
              <a:rPr lang="en-US" dirty="0"/>
              <a:t>Open Workflow Language (OWL)</a:t>
            </a:r>
          </a:p>
          <a:p>
            <a:pPr lvl="3"/>
            <a:r>
              <a:rPr lang="en-US" dirty="0"/>
              <a:t>Blackboard, template for data centric processing</a:t>
            </a:r>
          </a:p>
          <a:p>
            <a:pPr lvl="1"/>
            <a:r>
              <a:rPr lang="en-US" dirty="0" err="1"/>
              <a:t>Shoveler</a:t>
            </a:r>
            <a:r>
              <a:rPr lang="en-US" dirty="0"/>
              <a:t> - complete</a:t>
            </a:r>
          </a:p>
          <a:p>
            <a:pPr lvl="1"/>
            <a:r>
              <a:rPr lang="en-US" dirty="0"/>
              <a:t>Prototype CALACS </a:t>
            </a:r>
            <a:r>
              <a:rPr lang="en-US" dirty="0" smtClean="0"/>
              <a:t>pipeline</a:t>
            </a:r>
          </a:p>
          <a:p>
            <a:r>
              <a:rPr lang="en-US" dirty="0" smtClean="0"/>
              <a:t>Continued development thru FY13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5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658" y="2350452"/>
            <a:ext cx="7409381" cy="1470025"/>
          </a:xfrm>
        </p:spPr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7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-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Deployed </a:t>
            </a:r>
            <a:r>
              <a:rPr lang="en-US" dirty="0"/>
              <a:t>database clustering technologies to DADS/OPUS systems</a:t>
            </a:r>
          </a:p>
          <a:p>
            <a:pPr lvl="1"/>
            <a:r>
              <a:rPr lang="en-US" dirty="0"/>
              <a:t>Internal and Public databases</a:t>
            </a:r>
          </a:p>
          <a:p>
            <a:pPr lvl="1"/>
            <a:r>
              <a:rPr lang="en-US" dirty="0"/>
              <a:t>Improve uptime, reliability and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Updated/added new web servers</a:t>
            </a:r>
          </a:p>
          <a:p>
            <a:pPr lvl="1"/>
            <a:r>
              <a:rPr lang="en-US" dirty="0" smtClean="0"/>
              <a:t>3 independent environments:</a:t>
            </a:r>
          </a:p>
          <a:p>
            <a:pPr lvl="2"/>
            <a:r>
              <a:rPr lang="en-US" dirty="0" err="1" smtClean="0"/>
              <a:t>Dev</a:t>
            </a:r>
            <a:r>
              <a:rPr lang="en-US" dirty="0" smtClean="0"/>
              <a:t>, Test and OPS</a:t>
            </a:r>
          </a:p>
          <a:p>
            <a:pPr lvl="2"/>
            <a:r>
              <a:rPr lang="en-US" dirty="0" smtClean="0"/>
              <a:t>Allows for isolation in the software life cycle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1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-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4" y="1600201"/>
            <a:ext cx="7760878" cy="4756150"/>
          </a:xfrm>
        </p:spPr>
        <p:txBody>
          <a:bodyPr/>
          <a:lstStyle/>
          <a:p>
            <a:r>
              <a:rPr lang="en-US" dirty="0" smtClean="0"/>
              <a:t>Science </a:t>
            </a:r>
            <a:r>
              <a:rPr lang="en-US" dirty="0"/>
              <a:t>data processing  enhancements</a:t>
            </a:r>
          </a:p>
          <a:p>
            <a:pPr lvl="1"/>
            <a:r>
              <a:rPr lang="en-US" dirty="0" err="1"/>
              <a:t>Astrodrizzle</a:t>
            </a:r>
            <a:r>
              <a:rPr lang="en-US" dirty="0"/>
              <a:t> (ACS and WFC3)</a:t>
            </a:r>
          </a:p>
          <a:p>
            <a:pPr lvl="1"/>
            <a:r>
              <a:rPr lang="en-US" dirty="0"/>
              <a:t>CALACS w/CTE</a:t>
            </a:r>
          </a:p>
          <a:p>
            <a:pPr lvl="1"/>
            <a:r>
              <a:rPr lang="en-US" dirty="0"/>
              <a:t>COS reprocessing/cataloging enhancements</a:t>
            </a:r>
          </a:p>
          <a:p>
            <a:pPr lvl="1"/>
            <a:r>
              <a:rPr lang="en-US" dirty="0"/>
              <a:t>CALCOS with no IRAF</a:t>
            </a:r>
          </a:p>
          <a:p>
            <a:pPr lvl="1"/>
            <a:r>
              <a:rPr lang="en-US" dirty="0"/>
              <a:t>STIS flight software problem with time tag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STIS Reprocessing to create valid CCI files for post-SM4 data</a:t>
            </a:r>
          </a:p>
        </p:txBody>
      </p:sp>
    </p:spTree>
    <p:extLst>
      <p:ext uri="{BB962C8B-B14F-4D97-AF65-F5344CB8AC3E}">
        <p14:creationId xmlns:p14="http://schemas.microsoft.com/office/powerpoint/2010/main" val="22726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031" y="0"/>
            <a:ext cx="7587435" cy="1143000"/>
          </a:xfrm>
        </p:spPr>
        <p:txBody>
          <a:bodyPr/>
          <a:lstStyle/>
          <a:p>
            <a:r>
              <a:rPr lang="en-US" dirty="0" smtClean="0"/>
              <a:t>Retrieval Times</a:t>
            </a:r>
            <a:endParaRPr lang="en-US" dirty="0"/>
          </a:p>
        </p:txBody>
      </p:sp>
      <p:pic>
        <p:nvPicPr>
          <p:cNvPr id="5" name="Picture 4" descr="median_ret_wk_linux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3" y="1059541"/>
            <a:ext cx="8102609" cy="5555038"/>
          </a:xfrm>
          <a:prstGeom prst="rect">
            <a:avLst/>
          </a:prstGeom>
        </p:spPr>
      </p:pic>
      <p:pic>
        <p:nvPicPr>
          <p:cNvPr id="6" name="Picture 5" descr="median_ret_wk-larg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48" y="1532381"/>
            <a:ext cx="4773084" cy="327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658" y="2350452"/>
            <a:ext cx="7409381" cy="1470025"/>
          </a:xfrm>
        </p:spPr>
        <p:txBody>
          <a:bodyPr/>
          <a:lstStyle/>
          <a:p>
            <a:r>
              <a:rPr lang="en-US" dirty="0"/>
              <a:t>Future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73166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Infrastructure</a:t>
            </a:r>
          </a:p>
          <a:p>
            <a:pPr lvl="1"/>
            <a:r>
              <a:rPr lang="en-US" dirty="0"/>
              <a:t>Red Hat OS upgrade for DADS/OPUS servers</a:t>
            </a:r>
          </a:p>
          <a:p>
            <a:pPr lvl="1"/>
            <a:r>
              <a:rPr lang="en-US" dirty="0"/>
              <a:t>Purchased NAS storage (EMC </a:t>
            </a:r>
            <a:r>
              <a:rPr lang="en-US" dirty="0" err="1"/>
              <a:t>Isilon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Very scalable for Big Data</a:t>
            </a:r>
          </a:p>
          <a:p>
            <a:pPr lvl="2"/>
            <a:r>
              <a:rPr lang="en-US" dirty="0"/>
              <a:t>Blades support</a:t>
            </a:r>
          </a:p>
          <a:p>
            <a:pPr lvl="3"/>
            <a:r>
              <a:rPr lang="en-US" dirty="0"/>
              <a:t>High IOPS</a:t>
            </a:r>
          </a:p>
          <a:p>
            <a:pPr lvl="3"/>
            <a:r>
              <a:rPr lang="en-US" dirty="0"/>
              <a:t>CPU processing</a:t>
            </a:r>
          </a:p>
          <a:p>
            <a:pPr lvl="3"/>
            <a:r>
              <a:rPr lang="en-US" dirty="0"/>
              <a:t>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2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026" y="1600201"/>
            <a:ext cx="8100221" cy="4756150"/>
          </a:xfrm>
        </p:spPr>
        <p:txBody>
          <a:bodyPr/>
          <a:lstStyle/>
          <a:p>
            <a:r>
              <a:rPr lang="en-US" dirty="0" smtClean="0"/>
              <a:t>Instrument Data Processing enhancements</a:t>
            </a:r>
          </a:p>
          <a:p>
            <a:pPr lvl="1"/>
            <a:r>
              <a:rPr lang="en-US" dirty="0" smtClean="0"/>
              <a:t>Keywords</a:t>
            </a:r>
          </a:p>
          <a:p>
            <a:pPr lvl="1"/>
            <a:r>
              <a:rPr lang="en-US" dirty="0" smtClean="0"/>
              <a:t>Algorithmic enhancements</a:t>
            </a:r>
          </a:p>
          <a:p>
            <a:r>
              <a:rPr lang="en-US" dirty="0" smtClean="0"/>
              <a:t>Reprocessing </a:t>
            </a:r>
            <a:r>
              <a:rPr lang="en-US" dirty="0"/>
              <a:t>planned for ACS, WFC3 and COS</a:t>
            </a:r>
          </a:p>
          <a:p>
            <a:r>
              <a:rPr lang="en-US" dirty="0" err="1"/>
              <a:t>Iraf</a:t>
            </a:r>
            <a:r>
              <a:rPr lang="en-US" dirty="0"/>
              <a:t> Free: WFC3 and STIS</a:t>
            </a:r>
          </a:p>
          <a:p>
            <a:pPr lvl="1"/>
            <a:r>
              <a:rPr lang="en-US" dirty="0"/>
              <a:t>In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1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658" y="2350452"/>
            <a:ext cx="7409381" cy="1470025"/>
          </a:xfrm>
        </p:spPr>
        <p:txBody>
          <a:bodyPr/>
          <a:lstStyle/>
          <a:p>
            <a:r>
              <a:rPr lang="en-US" dirty="0" smtClean="0"/>
              <a:t>HST Upgrade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4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HST Upgrade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Background Automated Reprocessing (BAR)</a:t>
            </a:r>
          </a:p>
          <a:p>
            <a:pPr lvl="1"/>
            <a:r>
              <a:rPr lang="en-US" dirty="0"/>
              <a:t>Integrated reprocessing</a:t>
            </a:r>
          </a:p>
          <a:p>
            <a:pPr lvl="1"/>
            <a:r>
              <a:rPr lang="en-US" dirty="0"/>
              <a:t>Online cache</a:t>
            </a:r>
          </a:p>
          <a:p>
            <a:r>
              <a:rPr lang="en-US" dirty="0"/>
              <a:t>Workflow Manager (WFM)</a:t>
            </a:r>
          </a:p>
          <a:p>
            <a:pPr lvl="1"/>
            <a:r>
              <a:rPr lang="en-US" dirty="0"/>
              <a:t>Technology refresh for work flow processing</a:t>
            </a:r>
          </a:p>
          <a:p>
            <a:r>
              <a:rPr lang="en-US" dirty="0"/>
              <a:t>Calibration Reference Data System (CRDS)</a:t>
            </a:r>
          </a:p>
          <a:p>
            <a:r>
              <a:rPr lang="en-US" dirty="0"/>
              <a:t>Driven by analysis of current systems targeting JWST</a:t>
            </a:r>
          </a:p>
          <a:p>
            <a:r>
              <a:rPr lang="en-US" dirty="0"/>
              <a:t>HST Mission Office elected to adopt these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369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HST Data Processing</vt:lpstr>
      <vt:lpstr>Highlights - Infrastructure</vt:lpstr>
      <vt:lpstr>Highlights - Instruments</vt:lpstr>
      <vt:lpstr>Retrieval Times</vt:lpstr>
      <vt:lpstr>Future Development</vt:lpstr>
      <vt:lpstr>Future Development</vt:lpstr>
      <vt:lpstr>Future Development</vt:lpstr>
      <vt:lpstr>HST Upgrade Projects</vt:lpstr>
      <vt:lpstr>HST Upgrade Projects</vt:lpstr>
      <vt:lpstr>Background Automated Reprocessing (BAR)</vt:lpstr>
      <vt:lpstr>Work Flow Manager (WFM)</vt:lpstr>
      <vt:lpstr>Overview: BAR/WFM/CRDS</vt:lpstr>
      <vt:lpstr>Current Status</vt:lpstr>
      <vt:lpstr>Questions/Comments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Koekemoer</dc:creator>
  <cp:lastModifiedBy>111 111</cp:lastModifiedBy>
  <cp:revision>17</cp:revision>
  <dcterms:created xsi:type="dcterms:W3CDTF">2012-11-14T14:33:06Z</dcterms:created>
  <dcterms:modified xsi:type="dcterms:W3CDTF">2012-11-23T14:32:11Z</dcterms:modified>
</cp:coreProperties>
</file>