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FE8"/>
    <a:srgbClr val="E5FFE3"/>
    <a:srgbClr val="E6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E7510-6E08-984F-9E41-B83C4DBE05C0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93D1-AC22-874A-B2FA-42FB574D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7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level decision</a:t>
            </a:r>
            <a:r>
              <a:rPr lang="en-US" baseline="0" dirty="0" smtClean="0"/>
              <a:t> to integrate ALL archives</a:t>
            </a:r>
            <a:endParaRPr lang="en-US" dirty="0" smtClean="0"/>
          </a:p>
          <a:p>
            <a:r>
              <a:rPr lang="en-US" dirty="0" smtClean="0"/>
              <a:t>Consolidate hardware – simplify</a:t>
            </a:r>
            <a:r>
              <a:rPr lang="en-US" baseline="0" dirty="0" smtClean="0"/>
              <a:t> IT management</a:t>
            </a:r>
          </a:p>
          <a:p>
            <a:r>
              <a:rPr lang="en-US" baseline="0" dirty="0" smtClean="0"/>
              <a:t>Reuse s/w – adopt VO protocols – user portal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F197C-D231-4D8F-B565-E05B79B9A1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F197C-D231-4D8F-B565-E05B79B9A1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D078F-E578-4F5C-89D4-072FE4F9C1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D078F-E578-4F5C-89D4-072FE4F9C1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F197C-D231-4D8F-B565-E05B79B9A1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818" y="1395412"/>
            <a:ext cx="7409381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184" y="3009899"/>
            <a:ext cx="6041216" cy="22274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8473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9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182" y="274638"/>
            <a:ext cx="5440817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728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705" y="4406900"/>
            <a:ext cx="740400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705" y="2906713"/>
            <a:ext cx="740400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7189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364" y="1600200"/>
            <a:ext cx="3651915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96" y="1600200"/>
            <a:ext cx="3651203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960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535113"/>
            <a:ext cx="3651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363" y="2174874"/>
            <a:ext cx="3651915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97" y="1535113"/>
            <a:ext cx="36512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5597" y="2174875"/>
            <a:ext cx="3651203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3136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5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320" y="273050"/>
            <a:ext cx="313382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641" y="273050"/>
            <a:ext cx="4365157" cy="6083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8320" y="1435100"/>
            <a:ext cx="3133822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1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364" y="274638"/>
            <a:ext cx="758743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600201"/>
            <a:ext cx="7587435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B531-F53D-5042-AFEC-7279F3F47FE9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87136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Common Archive Observation Model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CAOM </a:t>
            </a:r>
          </a:p>
          <a:p>
            <a:r>
              <a:rPr lang="en-US" sz="2800" dirty="0" smtClean="0"/>
              <a:t>and why should MAST use it?</a:t>
            </a:r>
          </a:p>
          <a:p>
            <a:endParaRPr lang="en-US" sz="2800" dirty="0"/>
          </a:p>
          <a:p>
            <a:r>
              <a:rPr lang="en-US" sz="2800" dirty="0" smtClean="0"/>
              <a:t>Brian McLean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993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Roadmap for the Space Telescope Science Institute Archive and Data Center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Strategic Goals</a:t>
            </a:r>
          </a:p>
          <a:p>
            <a:endParaRPr lang="en-US" sz="2000" dirty="0" smtClean="0"/>
          </a:p>
          <a:p>
            <a:r>
              <a:rPr lang="en-US" sz="2000" dirty="0" smtClean="0"/>
              <a:t>Increase the science research productivity of the astronomical community through the products and services we provide. </a:t>
            </a:r>
          </a:p>
          <a:p>
            <a:r>
              <a:rPr lang="en-US" sz="2000" dirty="0" smtClean="0"/>
              <a:t>Enable exemplary science through the development of science products and services. </a:t>
            </a:r>
          </a:p>
          <a:p>
            <a:r>
              <a:rPr lang="en-US" sz="2000" dirty="0" smtClean="0"/>
              <a:t>Maximize the long-term archival benefit of the data holdings within the STScI Archive and Data Center. </a:t>
            </a:r>
          </a:p>
          <a:p>
            <a:r>
              <a:rPr lang="en-US" sz="2000" dirty="0" smtClean="0"/>
              <a:t>Actively collaborate with other archive centers to increase the overall productivity and science return to the research community. </a:t>
            </a:r>
          </a:p>
          <a:p>
            <a:r>
              <a:rPr lang="en-US" sz="2000" dirty="0" smtClean="0"/>
              <a:t>Promote and engage the user community on the value and use of the STScI data holdings.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Public Science Multi-Mission Archive Advantages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Primary point of entry for access to browse and access SCIENCE data for ALL missions housed at STScI.</a:t>
            </a:r>
          </a:p>
          <a:p>
            <a:r>
              <a:rPr lang="en-US" sz="2400" dirty="0" smtClean="0"/>
              <a:t>Browser-based search and visualization tools.</a:t>
            </a:r>
          </a:p>
          <a:p>
            <a:pPr lvl="1"/>
            <a:r>
              <a:rPr lang="en-US" sz="2000" dirty="0" smtClean="0"/>
              <a:t>All data is available on disk for immediate access</a:t>
            </a:r>
          </a:p>
          <a:p>
            <a:pPr lvl="1"/>
            <a:r>
              <a:rPr lang="en-US" sz="2000" dirty="0" smtClean="0"/>
              <a:t>proprietary rights can be enforced</a:t>
            </a:r>
          </a:p>
          <a:p>
            <a:r>
              <a:rPr lang="en-US" sz="2400" dirty="0" smtClean="0"/>
              <a:t>Identify related datasets from different missions to enable multi-wavelength science analysis.</a:t>
            </a:r>
          </a:p>
          <a:p>
            <a:pPr lvl="1"/>
            <a:r>
              <a:rPr lang="en-US" sz="2000" dirty="0" smtClean="0"/>
              <a:t>Including community contributed or mission generated high level science products.</a:t>
            </a:r>
          </a:p>
          <a:p>
            <a:r>
              <a:rPr lang="en-US" sz="2400" dirty="0" smtClean="0"/>
              <a:t>Virtual Observatory compliant data access.</a:t>
            </a:r>
          </a:p>
          <a:p>
            <a:pPr lvl="1"/>
            <a:r>
              <a:rPr lang="en-US" sz="2000" dirty="0" smtClean="0"/>
              <a:t>Users can easily discover data, retrieve and analyze using VO tools.</a:t>
            </a:r>
          </a:p>
          <a:p>
            <a:pPr lvl="1"/>
            <a:r>
              <a:rPr lang="en-US" sz="2000" dirty="0" smtClean="0"/>
              <a:t>Inter-archive access</a:t>
            </a:r>
          </a:p>
          <a:p>
            <a:pPr lvl="1"/>
            <a:endParaRPr lang="en-US" sz="2000" dirty="0" smtClean="0"/>
          </a:p>
          <a:p>
            <a:pPr algn="ctr">
              <a:buNone/>
            </a:pPr>
            <a:r>
              <a:rPr lang="en-US" sz="2400" i="1" dirty="0" smtClean="0">
                <a:solidFill>
                  <a:srgbClr val="00B050"/>
                </a:solidFill>
              </a:rPr>
              <a:t>Improves scientific return and impact for all missions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704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Common Archive Observation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854" y="1524000"/>
            <a:ext cx="7474945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Unified model for metadata for all archives</a:t>
            </a:r>
          </a:p>
          <a:p>
            <a:pPr lvl="1"/>
            <a:r>
              <a:rPr lang="en-US" dirty="0" smtClean="0"/>
              <a:t>Enable cross-mission searches and enhance scientific value</a:t>
            </a:r>
          </a:p>
          <a:p>
            <a:pPr lvl="1"/>
            <a:r>
              <a:rPr lang="en-US" dirty="0" smtClean="0"/>
              <a:t>Simplify access with common set of software</a:t>
            </a:r>
          </a:p>
          <a:p>
            <a:pPr lvl="1"/>
            <a:r>
              <a:rPr lang="en-US" dirty="0" smtClean="0"/>
              <a:t>Model is extensible for mission specific metadata if needed</a:t>
            </a:r>
          </a:p>
          <a:p>
            <a:r>
              <a:rPr lang="en-US" dirty="0" smtClean="0"/>
              <a:t>Layered software </a:t>
            </a:r>
          </a:p>
          <a:p>
            <a:pPr lvl="1"/>
            <a:r>
              <a:rPr lang="en-US" dirty="0" smtClean="0"/>
              <a:t>Use VO protocols for all services (internal &amp; external)</a:t>
            </a:r>
          </a:p>
          <a:p>
            <a:pPr lvl="1"/>
            <a:r>
              <a:rPr lang="en-US" dirty="0" smtClean="0"/>
              <a:t>Write access services once, use for all missions</a:t>
            </a:r>
          </a:p>
          <a:p>
            <a:pPr lvl="1"/>
            <a:r>
              <a:rPr lang="en-US" dirty="0" smtClean="0"/>
              <a:t>Lower maintenance costs</a:t>
            </a:r>
          </a:p>
          <a:p>
            <a:r>
              <a:rPr lang="en-US" dirty="0" smtClean="0"/>
              <a:t>CADC developed and implemented CAOM v1</a:t>
            </a:r>
          </a:p>
          <a:p>
            <a:pPr lvl="1"/>
            <a:r>
              <a:rPr lang="en-US" dirty="0" smtClean="0"/>
              <a:t>Collaborate with CADC to implement/extend model</a:t>
            </a:r>
          </a:p>
          <a:p>
            <a:pPr lvl="1"/>
            <a:r>
              <a:rPr lang="en-US" dirty="0" smtClean="0"/>
              <a:t>Use CADC lessons learned and implement v2</a:t>
            </a:r>
          </a:p>
        </p:txBody>
      </p:sp>
    </p:spTree>
    <p:extLst>
      <p:ext uri="{BB962C8B-B14F-4D97-AF65-F5344CB8AC3E}">
        <p14:creationId xmlns:p14="http://schemas.microsoft.com/office/powerpoint/2010/main" val="203959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Common Archive Observation Model v2.0</a:t>
            </a:r>
            <a:br>
              <a:rPr lang="en-US" sz="3200" b="1" dirty="0" smtClean="0"/>
            </a:br>
            <a:r>
              <a:rPr lang="en-US" sz="3200" b="1" dirty="0" smtClean="0"/>
              <a:t>Summary of main concepts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OBSERVATION</a:t>
            </a:r>
          </a:p>
          <a:p>
            <a:pPr lvl="1"/>
            <a:r>
              <a:rPr lang="en-US" sz="1600" dirty="0" smtClean="0"/>
              <a:t>Metadata describing the characteristics of an observation</a:t>
            </a:r>
          </a:p>
          <a:p>
            <a:pPr lvl="2"/>
            <a:r>
              <a:rPr lang="en-US" sz="1200" i="1" dirty="0" err="1" smtClean="0"/>
              <a:t>simpleObservation</a:t>
            </a:r>
            <a:r>
              <a:rPr lang="en-US" sz="1200" i="1" dirty="0" smtClean="0"/>
              <a:t> : describes a single set of observed photons</a:t>
            </a:r>
          </a:p>
          <a:p>
            <a:pPr lvl="2"/>
            <a:r>
              <a:rPr lang="en-US" sz="1200" i="1" dirty="0" err="1" smtClean="0"/>
              <a:t>compositeObservation</a:t>
            </a:r>
            <a:r>
              <a:rPr lang="en-US" sz="1200" i="1" dirty="0" smtClean="0"/>
              <a:t> : describes the combination of 2 or more </a:t>
            </a:r>
            <a:r>
              <a:rPr lang="en-US" sz="1200" i="1" dirty="0" err="1" smtClean="0"/>
              <a:t>simpleObservations</a:t>
            </a:r>
            <a:endParaRPr lang="en-US" sz="1200" i="1" dirty="0" smtClean="0"/>
          </a:p>
          <a:p>
            <a:pPr lvl="1"/>
            <a:r>
              <a:rPr lang="en-US" sz="1600" dirty="0" smtClean="0"/>
              <a:t>Proposal, Telescope, Instrument, Target, Proposal, Combination type, etc</a:t>
            </a:r>
          </a:p>
          <a:p>
            <a:r>
              <a:rPr lang="en-US" sz="2000" dirty="0" smtClean="0"/>
              <a:t>PLANE (1:n planes per observation)</a:t>
            </a:r>
          </a:p>
          <a:p>
            <a:pPr lvl="1"/>
            <a:r>
              <a:rPr lang="en-US" sz="1600" dirty="0" smtClean="0"/>
              <a:t>Metadata describing a distinct construct within the observation</a:t>
            </a:r>
          </a:p>
          <a:p>
            <a:pPr lvl="2"/>
            <a:r>
              <a:rPr lang="en-US" sz="1200" dirty="0"/>
              <a:t>e</a:t>
            </a:r>
            <a:r>
              <a:rPr lang="en-US" sz="1200" dirty="0" smtClean="0"/>
              <a:t>.g. multiple detectors or filters would each be a plane</a:t>
            </a:r>
          </a:p>
          <a:p>
            <a:pPr lvl="1"/>
            <a:r>
              <a:rPr lang="en-US" sz="1600" dirty="0" smtClean="0"/>
              <a:t>Position (Footprint), Energy, Time, Polarization, Metrics, Provenance</a:t>
            </a:r>
            <a:endParaRPr lang="en-US" sz="1200" dirty="0" smtClean="0"/>
          </a:p>
          <a:p>
            <a:r>
              <a:rPr lang="en-US" sz="2000" dirty="0"/>
              <a:t>ARTIFACT (</a:t>
            </a:r>
            <a:r>
              <a:rPr lang="en-US" sz="2000" dirty="0" smtClean="0"/>
              <a:t>0:n </a:t>
            </a:r>
            <a:r>
              <a:rPr lang="en-US" sz="2000" dirty="0"/>
              <a:t>artifacts per </a:t>
            </a:r>
            <a:r>
              <a:rPr lang="en-US" sz="2000" dirty="0" smtClean="0"/>
              <a:t>plane)</a:t>
            </a:r>
            <a:endParaRPr lang="en-US" sz="2000" dirty="0"/>
          </a:p>
          <a:p>
            <a:pPr lvl="1"/>
            <a:r>
              <a:rPr lang="en-US" sz="1600" dirty="0" smtClean="0"/>
              <a:t>Metadata describing a distinct product file within each plane </a:t>
            </a:r>
          </a:p>
          <a:p>
            <a:pPr lvl="2"/>
            <a:r>
              <a:rPr lang="en-US" sz="1200" dirty="0" err="1" smtClean="0"/>
              <a:t>e.g</a:t>
            </a:r>
            <a:r>
              <a:rPr lang="en-US" sz="1200" dirty="0" smtClean="0"/>
              <a:t>, image/spectrum , </a:t>
            </a:r>
            <a:r>
              <a:rPr lang="en-US" sz="1200" dirty="0"/>
              <a:t>e</a:t>
            </a:r>
            <a:r>
              <a:rPr lang="en-US" sz="1200" dirty="0" smtClean="0"/>
              <a:t>rrors, weights, previews</a:t>
            </a:r>
          </a:p>
          <a:p>
            <a:pPr lvl="1"/>
            <a:r>
              <a:rPr lang="en-US" sz="1600" dirty="0" smtClean="0"/>
              <a:t>Includes pointer (URI) to actual data files</a:t>
            </a:r>
          </a:p>
          <a:p>
            <a:r>
              <a:rPr lang="en-US" sz="2000" dirty="0" smtClean="0"/>
              <a:t>PART/CHUNK(0:n per artifact)</a:t>
            </a:r>
          </a:p>
          <a:p>
            <a:pPr lvl="1"/>
            <a:r>
              <a:rPr lang="en-US" sz="1600" dirty="0" smtClean="0"/>
              <a:t>Metadata describing each unique product within file (e.g. multi-extension FITS)</a:t>
            </a:r>
          </a:p>
          <a:p>
            <a:pPr lvl="1"/>
            <a:r>
              <a:rPr lang="en-US" sz="1600" dirty="0" err="1" smtClean="0"/>
              <a:t>SpatialWCS</a:t>
            </a:r>
            <a:r>
              <a:rPr lang="en-US" sz="1600" dirty="0" smtClean="0"/>
              <a:t>, </a:t>
            </a:r>
            <a:r>
              <a:rPr lang="en-US" sz="1600" dirty="0" err="1" smtClean="0"/>
              <a:t>SpectralWCS</a:t>
            </a:r>
            <a:r>
              <a:rPr lang="en-US" sz="1600" dirty="0" smtClean="0"/>
              <a:t>, </a:t>
            </a:r>
            <a:r>
              <a:rPr lang="en-US" sz="1600" dirty="0" err="1" smtClean="0"/>
              <a:t>TemporalWCS</a:t>
            </a:r>
            <a:r>
              <a:rPr lang="en-US" sz="1600" dirty="0" smtClean="0"/>
              <a:t>, </a:t>
            </a:r>
            <a:r>
              <a:rPr lang="en-US" sz="1600" dirty="0" err="1" smtClean="0"/>
              <a:t>PolarizationWCS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2000" dirty="0" smtClean="0"/>
              <a:t>Queries can access any of these layers</a:t>
            </a:r>
          </a:p>
          <a:p>
            <a:pPr lvl="1"/>
            <a:r>
              <a:rPr lang="en-US" sz="1600" dirty="0" smtClean="0"/>
              <a:t>Can create views for VO defined data models </a:t>
            </a:r>
            <a:r>
              <a:rPr lang="en-US" sz="1600" dirty="0" err="1" smtClean="0"/>
              <a:t>e.g</a:t>
            </a:r>
            <a:r>
              <a:rPr lang="en-US" sz="1600" dirty="0" smtClean="0"/>
              <a:t> </a:t>
            </a:r>
            <a:r>
              <a:rPr lang="en-US" sz="1600" dirty="0" err="1" smtClean="0"/>
              <a:t>ObsCore</a:t>
            </a:r>
            <a:r>
              <a:rPr lang="en-US" sz="1600" dirty="0" smtClean="0"/>
              <a:t> and protocols e.g.  </a:t>
            </a:r>
            <a:r>
              <a:rPr lang="en-US" sz="1600" dirty="0" err="1" smtClean="0"/>
              <a:t>ConeSearch</a:t>
            </a:r>
            <a:r>
              <a:rPr lang="en-US" sz="1600" dirty="0" smtClean="0"/>
              <a:t>, SIAP, SSAP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58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Current Status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Leave mission databases unchanged and only create combined CAOM database for science queries</a:t>
            </a:r>
          </a:p>
          <a:p>
            <a:r>
              <a:rPr lang="en-US" sz="2400" dirty="0" smtClean="0"/>
              <a:t>Created CAOM database to support Portal development</a:t>
            </a:r>
          </a:p>
          <a:p>
            <a:r>
              <a:rPr lang="en-US" sz="2400" dirty="0" smtClean="0"/>
              <a:t>Created spatial functions, STC/S conversion functions</a:t>
            </a:r>
          </a:p>
          <a:p>
            <a:r>
              <a:rPr lang="en-US" sz="2400" dirty="0" smtClean="0"/>
              <a:t>Database loading</a:t>
            </a:r>
          </a:p>
          <a:p>
            <a:pPr marL="914400" lvl="1" indent="-457200">
              <a:buAutoNum type="alphaUcParenR"/>
            </a:pPr>
            <a:r>
              <a:rPr lang="en-US" sz="2000" dirty="0" smtClean="0"/>
              <a:t>Scripts to copy data from mission db to CAOM db</a:t>
            </a:r>
          </a:p>
          <a:p>
            <a:pPr marL="914400" lvl="1" indent="-457200">
              <a:buAutoNum type="alphaUcParenR"/>
            </a:pPr>
            <a:r>
              <a:rPr lang="en-US" sz="2000" dirty="0" smtClean="0"/>
              <a:t>IDL tool to harvest data from headers and/or mission db and load CAOM db</a:t>
            </a:r>
          </a:p>
          <a:p>
            <a:endParaRPr lang="en-US" sz="2400" dirty="0" smtClean="0"/>
          </a:p>
          <a:p>
            <a:r>
              <a:rPr lang="en-US" sz="2400" dirty="0" smtClean="0"/>
              <a:t>Missions done : </a:t>
            </a:r>
            <a:r>
              <a:rPr lang="en-US" sz="2400" dirty="0" smtClean="0"/>
              <a:t>GALEX GR6, </a:t>
            </a:r>
            <a:r>
              <a:rPr lang="en-US" sz="2400" dirty="0" smtClean="0"/>
              <a:t>HLA images, </a:t>
            </a:r>
            <a:r>
              <a:rPr lang="en-US" sz="2400" dirty="0" smtClean="0"/>
              <a:t>IUE low dispersion spectra, </a:t>
            </a:r>
            <a:r>
              <a:rPr lang="en-US" sz="2400" dirty="0" smtClean="0"/>
              <a:t>FUSE</a:t>
            </a:r>
          </a:p>
          <a:p>
            <a:r>
              <a:rPr lang="en-US" sz="2400" dirty="0" smtClean="0"/>
              <a:t>In progress </a:t>
            </a:r>
            <a:r>
              <a:rPr lang="en-US" sz="2400" dirty="0" smtClean="0"/>
              <a:t>: IUE high dispersion, </a:t>
            </a:r>
            <a:r>
              <a:rPr lang="en-US" sz="2400" dirty="0" smtClean="0"/>
              <a:t>HLA </a:t>
            </a:r>
            <a:r>
              <a:rPr lang="en-US" sz="2400" dirty="0" smtClean="0"/>
              <a:t>spectra, HST, SWIFT-UVOT, KEPLER FFI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7370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Current </a:t>
            </a:r>
            <a:r>
              <a:rPr lang="en-US" sz="3200" b="1" dirty="0" smtClean="0"/>
              <a:t>Plans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Load Additional Missions </a:t>
            </a:r>
          </a:p>
          <a:p>
            <a:pPr lvl="1"/>
            <a:r>
              <a:rPr lang="en-US" sz="2000" dirty="0" smtClean="0"/>
              <a:t>High Priority : KEPLER, </a:t>
            </a:r>
            <a:r>
              <a:rPr lang="en-US" sz="2000" dirty="0"/>
              <a:t>GALEX GR7, </a:t>
            </a:r>
            <a:r>
              <a:rPr lang="en-US" sz="2000" dirty="0" smtClean="0"/>
              <a:t>HST High Level Science Products</a:t>
            </a:r>
          </a:p>
          <a:p>
            <a:pPr lvl="1"/>
            <a:r>
              <a:rPr lang="en-US" sz="2000" dirty="0" smtClean="0"/>
              <a:t>Medium Priority : SAGE, </a:t>
            </a:r>
            <a:r>
              <a:rPr lang="en-US" sz="2000" dirty="0"/>
              <a:t>XMM-OM</a:t>
            </a:r>
            <a:r>
              <a:rPr lang="en-US" sz="2000" dirty="0" smtClean="0"/>
              <a:t>, HST PR images</a:t>
            </a:r>
          </a:p>
          <a:p>
            <a:pPr lvl="1"/>
            <a:r>
              <a:rPr lang="en-US" sz="2000" dirty="0" smtClean="0"/>
              <a:t>Low Priority : EUVE</a:t>
            </a:r>
            <a:r>
              <a:rPr lang="en-US" sz="2000" dirty="0"/>
              <a:t>, HUT, UIT, WUPPE, HPOL, BEFS, TUES, IMAPS, COPERNICUS</a:t>
            </a:r>
            <a:r>
              <a:rPr lang="en-US" sz="2000" dirty="0" smtClean="0"/>
              <a:t>, FIRST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Implement updated CAOM schema developed with CADC</a:t>
            </a:r>
          </a:p>
          <a:p>
            <a:pPr lvl="1"/>
            <a:r>
              <a:rPr lang="en-US" sz="2000" dirty="0" smtClean="0"/>
              <a:t>Includes additional metadata about data provenance, processing, access control, statistics</a:t>
            </a:r>
          </a:p>
          <a:p>
            <a:r>
              <a:rPr lang="en-US" sz="2400" dirty="0" smtClean="0"/>
              <a:t>Build more sophisticated queries including temporal and </a:t>
            </a:r>
            <a:r>
              <a:rPr lang="en-US" sz="2400" smtClean="0"/>
              <a:t>spectral coverage</a:t>
            </a: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261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646</Words>
  <Application>Microsoft Office PowerPoint</Application>
  <PresentationFormat>On-screen Show (4:3)</PresentationFormat>
  <Paragraphs>84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Common Archive Observation Model</vt:lpstr>
      <vt:lpstr>Roadmap for the Space Telescope Science Institute Archive and Data Center</vt:lpstr>
      <vt:lpstr>Public Science Multi-Mission Archive Advantages</vt:lpstr>
      <vt:lpstr>Common Archive Observation Model</vt:lpstr>
      <vt:lpstr>Common Archive Observation Model v2.0 Summary of main concepts</vt:lpstr>
      <vt:lpstr>Current Status</vt:lpstr>
      <vt:lpstr>Current 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Koekemoer</dc:creator>
  <cp:lastModifiedBy>Brian McLean</cp:lastModifiedBy>
  <cp:revision>14</cp:revision>
  <dcterms:created xsi:type="dcterms:W3CDTF">2012-11-14T14:33:06Z</dcterms:created>
  <dcterms:modified xsi:type="dcterms:W3CDTF">2012-11-23T18:55:30Z</dcterms:modified>
</cp:coreProperties>
</file>